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4" r:id="rId2"/>
    <p:sldId id="265" r:id="rId3"/>
    <p:sldId id="269" r:id="rId4"/>
    <p:sldId id="268" r:id="rId5"/>
    <p:sldId id="270" r:id="rId6"/>
    <p:sldId id="266" r:id="rId7"/>
    <p:sldId id="271" r:id="rId8"/>
    <p:sldId id="257" r:id="rId9"/>
    <p:sldId id="258" r:id="rId10"/>
    <p:sldId id="259" r:id="rId11"/>
    <p:sldId id="260" r:id="rId12"/>
    <p:sldId id="261" r:id="rId13"/>
    <p:sldId id="262" r:id="rId14"/>
    <p:sldId id="263"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7" autoAdjust="0"/>
    <p:restoredTop sz="94660"/>
  </p:normalViewPr>
  <p:slideViewPr>
    <p:cSldViewPr snapToGrid="0">
      <p:cViewPr>
        <p:scale>
          <a:sx n="100" d="100"/>
          <a:sy n="100" d="100"/>
        </p:scale>
        <p:origin x="367" y="4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A84E4-942A-42A5-A82E-1E30334CD2F2}"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9F055-5017-4FB1-A429-203F75F4614E}" type="slidenum">
              <a:rPr lang="en-US" smtClean="0"/>
              <a:t>‹#›</a:t>
            </a:fld>
            <a:endParaRPr lang="en-US"/>
          </a:p>
        </p:txBody>
      </p:sp>
    </p:spTree>
    <p:extLst>
      <p:ext uri="{BB962C8B-B14F-4D97-AF65-F5344CB8AC3E}">
        <p14:creationId xmlns:p14="http://schemas.microsoft.com/office/powerpoint/2010/main" val="1644047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8</a:t>
            </a:fld>
            <a:endParaRPr lang="en-US"/>
          </a:p>
        </p:txBody>
      </p:sp>
    </p:spTree>
    <p:extLst>
      <p:ext uri="{BB962C8B-B14F-4D97-AF65-F5344CB8AC3E}">
        <p14:creationId xmlns:p14="http://schemas.microsoft.com/office/powerpoint/2010/main" val="289969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9</a:t>
            </a:fld>
            <a:endParaRPr lang="en-US"/>
          </a:p>
        </p:txBody>
      </p:sp>
    </p:spTree>
    <p:extLst>
      <p:ext uri="{BB962C8B-B14F-4D97-AF65-F5344CB8AC3E}">
        <p14:creationId xmlns:p14="http://schemas.microsoft.com/office/powerpoint/2010/main" val="423468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10</a:t>
            </a:fld>
            <a:endParaRPr lang="en-US"/>
          </a:p>
        </p:txBody>
      </p:sp>
    </p:spTree>
    <p:extLst>
      <p:ext uri="{BB962C8B-B14F-4D97-AF65-F5344CB8AC3E}">
        <p14:creationId xmlns:p14="http://schemas.microsoft.com/office/powerpoint/2010/main" val="2103249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11</a:t>
            </a:fld>
            <a:endParaRPr lang="en-US"/>
          </a:p>
        </p:txBody>
      </p:sp>
    </p:spTree>
    <p:extLst>
      <p:ext uri="{BB962C8B-B14F-4D97-AF65-F5344CB8AC3E}">
        <p14:creationId xmlns:p14="http://schemas.microsoft.com/office/powerpoint/2010/main" val="48055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12</a:t>
            </a:fld>
            <a:endParaRPr lang="en-US"/>
          </a:p>
        </p:txBody>
      </p:sp>
    </p:spTree>
    <p:extLst>
      <p:ext uri="{BB962C8B-B14F-4D97-AF65-F5344CB8AC3E}">
        <p14:creationId xmlns:p14="http://schemas.microsoft.com/office/powerpoint/2010/main" val="311169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8C2534-9A3A-4BAF-96BD-53FB1A3368B9}" type="slidenum">
              <a:rPr lang="en-US" smtClean="0"/>
              <a:pPr/>
              <a:t>13</a:t>
            </a:fld>
            <a:endParaRPr lang="en-US"/>
          </a:p>
        </p:txBody>
      </p:sp>
    </p:spTree>
    <p:extLst>
      <p:ext uri="{BB962C8B-B14F-4D97-AF65-F5344CB8AC3E}">
        <p14:creationId xmlns:p14="http://schemas.microsoft.com/office/powerpoint/2010/main" val="2459214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2373AF-25A5-7F4D-BE76-0D04B06EC3AC}" type="datetimeFigureOut">
              <a:rPr lang="en-US" smtClean="0"/>
              <a:pPr/>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DF9C1F-DB74-1E4B-8839-30A600129FD3}" type="slidenum">
              <a:rPr lang="en-US" smtClean="0"/>
              <a:pPr/>
              <a:t>‹#›</a:t>
            </a:fld>
            <a:endParaRPr lang="en-US"/>
          </a:p>
        </p:txBody>
      </p:sp>
    </p:spTree>
    <p:extLst>
      <p:ext uri="{BB962C8B-B14F-4D97-AF65-F5344CB8AC3E}">
        <p14:creationId xmlns:p14="http://schemas.microsoft.com/office/powerpoint/2010/main" val="1315554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44077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470392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b="-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2373AF-25A5-7F4D-BE76-0D04B06EC3AC}" type="datetimeFigureOut">
              <a:rPr lang="en-US" smtClean="0"/>
              <a:pPr/>
              <a:t>3/17/2021</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F9C1F-DB74-1E4B-8839-30A600129FD3}" type="slidenum">
              <a:rPr lang="en-US" smtClean="0"/>
              <a:pPr/>
              <a:t>‹#›</a:t>
            </a:fld>
            <a:endParaRPr lang="en-US"/>
          </a:p>
        </p:txBody>
      </p:sp>
    </p:spTree>
    <p:extLst>
      <p:ext uri="{BB962C8B-B14F-4D97-AF65-F5344CB8AC3E}">
        <p14:creationId xmlns:p14="http://schemas.microsoft.com/office/powerpoint/2010/main" val="133648607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rajratnapatil9/TRAFFIC-QUEUE-PREDICTION/blob/main/Queue%20Prediction.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tx1">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45E6C9CD-9938-4423-936B-5C383EDE76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rgbClr val="C39983">
              <a:alpha val="4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tx1">
              <a:alpha val="50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6D1B40F-5D7A-414C-A415-EF39FE779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rgbClr val="C39983">
              <a:alpha val="40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1DA8A62-8FE8-401B-866E-9C205821444E}"/>
              </a:ext>
            </a:extLst>
          </p:cNvPr>
          <p:cNvSpPr>
            <a:spLocks noGrp="1"/>
          </p:cNvSpPr>
          <p:nvPr>
            <p:ph type="subTitle" idx="1"/>
          </p:nvPr>
        </p:nvSpPr>
        <p:spPr>
          <a:xfrm>
            <a:off x="899510" y="3945249"/>
            <a:ext cx="3412067" cy="738820"/>
          </a:xfrm>
        </p:spPr>
        <p:txBody>
          <a:bodyPr>
            <a:normAutofit/>
          </a:bodyPr>
          <a:lstStyle/>
          <a:p>
            <a:endParaRPr lang="en-US">
              <a:solidFill>
                <a:schemeClr val="bg1"/>
              </a:solidFill>
            </a:endParaRPr>
          </a:p>
        </p:txBody>
      </p:sp>
      <p:pic>
        <p:nvPicPr>
          <p:cNvPr id="12" name="Picture 11"/>
          <p:cNvPicPr/>
          <p:nvPr/>
        </p:nvPicPr>
        <p:blipFill>
          <a:blip r:embed="rId4"/>
          <a:stretch>
            <a:fillRect/>
          </a:stretch>
        </p:blipFill>
        <p:spPr>
          <a:xfrm>
            <a:off x="9842269" y="10394"/>
            <a:ext cx="2349731" cy="204285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a:stretch>
            <a:fillRect/>
          </a:stretch>
        </p:blipFill>
        <p:spPr>
          <a:xfrm>
            <a:off x="-1047405" y="-5532"/>
            <a:ext cx="7269860" cy="6861202"/>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9073" r="42305"/>
          <a:stretch/>
        </p:blipFill>
        <p:spPr bwMode="auto">
          <a:xfrm>
            <a:off x="9983585" y="4675982"/>
            <a:ext cx="2158934" cy="2138707"/>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6195" y="4717000"/>
            <a:ext cx="3524929" cy="2180241"/>
          </a:xfrm>
          <a:prstGeom prst="rect">
            <a:avLst/>
          </a:prstGeom>
          <a:ln>
            <a:noFill/>
          </a:ln>
          <a:effectLst>
            <a:outerShdw blurRad="292100" dist="139700" dir="2700000" algn="tl" rotWithShape="0">
              <a:srgbClr val="333333">
                <a:alpha val="65000"/>
              </a:srgbClr>
            </a:outerShdw>
          </a:effectLst>
        </p:spPr>
      </p:pic>
      <p:pic>
        <p:nvPicPr>
          <p:cNvPr id="16" name="Picture 15"/>
          <p:cNvPicPr/>
          <p:nvPr/>
        </p:nvPicPr>
        <p:blipFill>
          <a:blip r:embed="rId8">
            <a:extLst>
              <a:ext uri="{28A0092B-C50C-407E-A947-70E740481C1C}">
                <a14:useLocalDpi xmlns:a14="http://schemas.microsoft.com/office/drawing/2010/main" val="0"/>
              </a:ext>
            </a:extLst>
          </a:blip>
          <a:stretch>
            <a:fillRect/>
          </a:stretch>
        </p:blipFill>
        <p:spPr>
          <a:xfrm>
            <a:off x="6322616" y="-5532"/>
            <a:ext cx="3192145" cy="2263140"/>
          </a:xfrm>
          <a:prstGeom prst="rect">
            <a:avLst/>
          </a:prstGeom>
          <a:ln>
            <a:noFill/>
          </a:ln>
          <a:effectLst>
            <a:outerShdw blurRad="292100" dist="139700" dir="2700000" algn="tl" rotWithShape="0">
              <a:srgbClr val="333333">
                <a:alpha val="65000"/>
              </a:srgbClr>
            </a:outerShdw>
          </a:effectLst>
        </p:spPr>
      </p:pic>
      <p:pic>
        <p:nvPicPr>
          <p:cNvPr id="18" name="CSC58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8487" t="54960" r="64030" b="-322"/>
          <a:stretch/>
        </p:blipFill>
        <p:spPr>
          <a:xfrm>
            <a:off x="9640921" y="19447"/>
            <a:ext cx="2551079" cy="236858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4998864" y="2335025"/>
            <a:ext cx="7193136" cy="23194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14E1B3D4-9E0F-4D63-8610-6283FCE66F39}"/>
              </a:ext>
            </a:extLst>
          </p:cNvPr>
          <p:cNvSpPr>
            <a:spLocks noGrp="1"/>
          </p:cNvSpPr>
          <p:nvPr>
            <p:ph type="ctrTitle"/>
          </p:nvPr>
        </p:nvSpPr>
        <p:spPr>
          <a:xfrm>
            <a:off x="4984514" y="2494136"/>
            <a:ext cx="7158006" cy="2160305"/>
          </a:xfrm>
        </p:spPr>
        <p:txBody>
          <a:bodyPr>
            <a:noAutofit/>
          </a:bodyPr>
          <a:lstStyle/>
          <a:p>
            <a:pPr algn="ctr"/>
            <a:r>
              <a:rPr lang="en-US" sz="2400" b="1" dirty="0">
                <a:solidFill>
                  <a:schemeClr val="tx1"/>
                </a:solidFill>
              </a:rPr>
              <a:t>Vehicular Queue Length Classification </a:t>
            </a:r>
            <a:br>
              <a:rPr lang="en-US" sz="2400" b="1" dirty="0">
                <a:solidFill>
                  <a:schemeClr val="tx1"/>
                </a:solidFill>
              </a:rPr>
            </a:br>
            <a:r>
              <a:rPr lang="en-US" sz="2400" b="1" dirty="0">
                <a:solidFill>
                  <a:schemeClr val="tx1"/>
                </a:solidFill>
              </a:rPr>
              <a:t>from High Resolution Stop Bar Detection Data</a:t>
            </a:r>
            <a:br>
              <a:rPr lang="en-US" sz="2400" b="1" dirty="0">
                <a:solidFill>
                  <a:schemeClr val="tx1"/>
                </a:solidFill>
              </a:rPr>
            </a:br>
            <a:r>
              <a:rPr lang="en-US" sz="2400" b="1" dirty="0">
                <a:solidFill>
                  <a:schemeClr val="tx1"/>
                </a:solidFill>
              </a:rPr>
              <a:t>-----------------------------------</a:t>
            </a:r>
            <a:br>
              <a:rPr lang="en-US" sz="2400" b="1" dirty="0">
                <a:solidFill>
                  <a:schemeClr val="tx1"/>
                </a:solidFill>
              </a:rPr>
            </a:br>
            <a:r>
              <a:rPr lang="en-US" sz="2000" dirty="0">
                <a:solidFill>
                  <a:schemeClr val="tx1"/>
                </a:solidFill>
              </a:rPr>
              <a:t>CSC5800 – Class Project </a:t>
            </a:r>
            <a:br>
              <a:rPr lang="en-US" sz="2000" dirty="0">
                <a:solidFill>
                  <a:schemeClr val="tx1"/>
                </a:solidFill>
              </a:rPr>
            </a:br>
            <a:r>
              <a:rPr lang="en-US" sz="1800" dirty="0">
                <a:solidFill>
                  <a:schemeClr val="tx1"/>
                </a:solidFill>
              </a:rPr>
              <a:t>Fall 2020</a:t>
            </a:r>
            <a:br>
              <a:rPr lang="en-US" sz="1800" b="1" dirty="0">
                <a:solidFill>
                  <a:schemeClr val="tx1"/>
                </a:solidFill>
              </a:rPr>
            </a:br>
            <a:r>
              <a:rPr lang="en-US" sz="1800" b="1" dirty="0">
                <a:solidFill>
                  <a:schemeClr val="tx1"/>
                </a:solidFill>
              </a:rPr>
              <a:t>-----------------------------------</a:t>
            </a:r>
            <a:br>
              <a:rPr lang="en-US" sz="1800" b="1" dirty="0">
                <a:solidFill>
                  <a:schemeClr val="tx1"/>
                </a:solidFill>
              </a:rPr>
            </a:br>
            <a:r>
              <a:rPr lang="en-US" sz="2200" b="1" dirty="0">
                <a:solidFill>
                  <a:srgbClr val="002060"/>
                </a:solidFill>
                <a:latin typeface="Arial" panose="020B0604020202020204" pitchFamily="34" charset="0"/>
                <a:cs typeface="Arial" panose="020B0604020202020204" pitchFamily="34" charset="0"/>
              </a:rPr>
              <a:t>Rajratna Patil      &amp;       Tony Geara</a:t>
            </a:r>
          </a:p>
        </p:txBody>
      </p:sp>
    </p:spTree>
    <p:extLst>
      <p:ext uri="{BB962C8B-B14F-4D97-AF65-F5344CB8AC3E}">
        <p14:creationId xmlns:p14="http://schemas.microsoft.com/office/powerpoint/2010/main" val="1524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1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332" y="206134"/>
            <a:ext cx="7669935" cy="785199"/>
          </a:xfrm>
          <a:solidFill>
            <a:srgbClr val="FFC000"/>
          </a:solidFill>
        </p:spPr>
        <p:txBody>
          <a:bodyPr vert="horz" lIns="91440" tIns="45720" rIns="91440" bIns="45720" rtlCol="0" anchor="ctr">
            <a:normAutofit/>
          </a:bodyPr>
          <a:lstStyle/>
          <a:p>
            <a:r>
              <a:rPr lang="en-US" sz="4000" dirty="0"/>
              <a:t>MODEL BUILDING: </a:t>
            </a:r>
            <a:r>
              <a:rPr lang="en-US" sz="4000" b="1" dirty="0"/>
              <a:t>WINNER MODEL</a:t>
            </a:r>
          </a:p>
        </p:txBody>
      </p:sp>
      <p:pic>
        <p:nvPicPr>
          <p:cNvPr id="9" name="Picture 8">
            <a:extLst>
              <a:ext uri="{FF2B5EF4-FFF2-40B4-BE49-F238E27FC236}">
                <a16:creationId xmlns:a16="http://schemas.microsoft.com/office/drawing/2014/main" id="{2BDD5B9E-5A80-4B7A-8F89-55D454BDD9AE}"/>
              </a:ext>
            </a:extLst>
          </p:cNvPr>
          <p:cNvPicPr>
            <a:picLocks noChangeAspect="1"/>
          </p:cNvPicPr>
          <p:nvPr/>
        </p:nvPicPr>
        <p:blipFill rotWithShape="1">
          <a:blip r:embed="rId3"/>
          <a:srcRect t="34756" r="5790"/>
          <a:stretch/>
        </p:blipFill>
        <p:spPr>
          <a:xfrm>
            <a:off x="439117" y="1315511"/>
            <a:ext cx="3535307" cy="1920005"/>
          </a:xfrm>
          <a:prstGeom prst="rect">
            <a:avLst/>
          </a:prstGeom>
        </p:spPr>
      </p:pic>
      <p:pic>
        <p:nvPicPr>
          <p:cNvPr id="11" name="Picture 10">
            <a:extLst>
              <a:ext uri="{FF2B5EF4-FFF2-40B4-BE49-F238E27FC236}">
                <a16:creationId xmlns:a16="http://schemas.microsoft.com/office/drawing/2014/main" id="{C93ED76F-575E-47A0-B75C-135FDAD3D1F2}"/>
              </a:ext>
            </a:extLst>
          </p:cNvPr>
          <p:cNvPicPr>
            <a:picLocks noChangeAspect="1"/>
          </p:cNvPicPr>
          <p:nvPr/>
        </p:nvPicPr>
        <p:blipFill rotWithShape="1">
          <a:blip r:embed="rId4"/>
          <a:srcRect t="41624" r="4288"/>
          <a:stretch/>
        </p:blipFill>
        <p:spPr>
          <a:xfrm>
            <a:off x="214409" y="3429000"/>
            <a:ext cx="3760015" cy="1924624"/>
          </a:xfrm>
          <a:prstGeom prst="rect">
            <a:avLst/>
          </a:prstGeom>
        </p:spPr>
      </p:pic>
      <p:pic>
        <p:nvPicPr>
          <p:cNvPr id="14" name="Picture 13">
            <a:extLst>
              <a:ext uri="{FF2B5EF4-FFF2-40B4-BE49-F238E27FC236}">
                <a16:creationId xmlns:a16="http://schemas.microsoft.com/office/drawing/2014/main" id="{CFAB1C03-3979-4237-886B-093B86FB2CE2}"/>
              </a:ext>
            </a:extLst>
          </p:cNvPr>
          <p:cNvPicPr>
            <a:picLocks noChangeAspect="1"/>
          </p:cNvPicPr>
          <p:nvPr/>
        </p:nvPicPr>
        <p:blipFill rotWithShape="1">
          <a:blip r:embed="rId5"/>
          <a:srcRect l="-1" t="39074" r="1727"/>
          <a:stretch/>
        </p:blipFill>
        <p:spPr>
          <a:xfrm>
            <a:off x="4100875" y="1301208"/>
            <a:ext cx="3817226" cy="1900099"/>
          </a:xfrm>
          <a:prstGeom prst="rect">
            <a:avLst/>
          </a:prstGeom>
        </p:spPr>
      </p:pic>
      <p:sp>
        <p:nvSpPr>
          <p:cNvPr id="17" name="TextBox 16">
            <a:extLst>
              <a:ext uri="{FF2B5EF4-FFF2-40B4-BE49-F238E27FC236}">
                <a16:creationId xmlns:a16="http://schemas.microsoft.com/office/drawing/2014/main" id="{C3D24179-CA6C-4A1B-9DE9-F21BA43B99D6}"/>
              </a:ext>
            </a:extLst>
          </p:cNvPr>
          <p:cNvSpPr txBox="1"/>
          <p:nvPr/>
        </p:nvSpPr>
        <p:spPr>
          <a:xfrm>
            <a:off x="4303007" y="4072288"/>
            <a:ext cx="6830213" cy="1477328"/>
          </a:xfrm>
          <a:prstGeom prst="rect">
            <a:avLst/>
          </a:prstGeom>
          <a:noFill/>
        </p:spPr>
        <p:txBody>
          <a:bodyPr wrap="square" rtlCol="0">
            <a:spAutoFit/>
          </a:bodyPr>
          <a:lstStyle/>
          <a:p>
            <a:pPr algn="l"/>
            <a:r>
              <a:rPr lang="en-US" sz="1800" b="0" i="0" u="none" strike="noStrike" baseline="0" dirty="0">
                <a:latin typeface="Calibri" panose="020F0502020204030204" pitchFamily="34" charset="0"/>
              </a:rPr>
              <a:t>KNN gives us a balanced classification accuracy, for instance it</a:t>
            </a:r>
          </a:p>
          <a:p>
            <a:pPr algn="l"/>
            <a:r>
              <a:rPr lang="en-US" sz="1800" b="0" i="0" u="none" strike="noStrike" baseline="0" dirty="0">
                <a:latin typeface="Calibri" panose="020F0502020204030204" pitchFamily="34" charset="0"/>
              </a:rPr>
              <a:t>predicts class FQ=3 more accurately than other two classifiers</a:t>
            </a:r>
            <a:r>
              <a:rPr lang="en-US" sz="1800" b="1" i="0" u="none" strike="noStrike" baseline="0" dirty="0">
                <a:latin typeface="Calibri-Bold"/>
              </a:rPr>
              <a:t>.</a:t>
            </a:r>
          </a:p>
          <a:p>
            <a:pPr algn="l"/>
            <a:endParaRPr lang="en-US" b="1" dirty="0">
              <a:latin typeface="Calibri-Bold"/>
            </a:endParaRPr>
          </a:p>
          <a:p>
            <a:r>
              <a:rPr lang="en-US" b="1" dirty="0">
                <a:latin typeface="Calibri-Bold"/>
              </a:rPr>
              <a:t>WINNER MODEL: KNN  </a:t>
            </a:r>
            <a:r>
              <a:rPr lang="en-US" sz="1800" b="1" i="0" u="none" strike="noStrike" baseline="0" dirty="0">
                <a:latin typeface="Calibri-Bold"/>
              </a:rPr>
              <a:t>K-Nearest Neighbors</a:t>
            </a:r>
          </a:p>
          <a:p>
            <a:pPr algn="l"/>
            <a:endParaRPr lang="en-US" b="1" dirty="0">
              <a:latin typeface="Calibri-Bold"/>
            </a:endParaRPr>
          </a:p>
        </p:txBody>
      </p:sp>
      <p:cxnSp>
        <p:nvCxnSpPr>
          <p:cNvPr id="20" name="Straight Arrow Connector 19">
            <a:extLst>
              <a:ext uri="{FF2B5EF4-FFF2-40B4-BE49-F238E27FC236}">
                <a16:creationId xmlns:a16="http://schemas.microsoft.com/office/drawing/2014/main" id="{32E71AF5-7EF9-41C0-81C9-EA270FACB019}"/>
              </a:ext>
            </a:extLst>
          </p:cNvPr>
          <p:cNvCxnSpPr>
            <a:cxnSpLocks/>
          </p:cNvCxnSpPr>
          <p:nvPr/>
        </p:nvCxnSpPr>
        <p:spPr>
          <a:xfrm>
            <a:off x="7918101" y="2378474"/>
            <a:ext cx="53608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44698D64-F00E-4E8D-97D6-F7CF1A2CA427}"/>
              </a:ext>
            </a:extLst>
          </p:cNvPr>
          <p:cNvGraphicFramePr>
            <a:graphicFrameLocks noGrp="1"/>
          </p:cNvGraphicFramePr>
          <p:nvPr>
            <p:extLst>
              <p:ext uri="{D42A27DB-BD31-4B8C-83A1-F6EECF244321}">
                <p14:modId xmlns:p14="http://schemas.microsoft.com/office/powerpoint/2010/main" val="67225477"/>
              </p:ext>
            </p:extLst>
          </p:nvPr>
        </p:nvGraphicFramePr>
        <p:xfrm>
          <a:off x="8722278" y="1856187"/>
          <a:ext cx="3182199" cy="1044575"/>
        </p:xfrm>
        <a:graphic>
          <a:graphicData uri="http://schemas.openxmlformats.org/drawingml/2006/table">
            <a:tbl>
              <a:tblPr firstRow="1" firstCol="1" bandRow="1">
                <a:tableStyleId>{5C22544A-7EE6-4342-B048-85BDC9FD1C3A}</a:tableStyleId>
              </a:tblPr>
              <a:tblGrid>
                <a:gridCol w="752821">
                  <a:extLst>
                    <a:ext uri="{9D8B030D-6E8A-4147-A177-3AD203B41FA5}">
                      <a16:colId xmlns:a16="http://schemas.microsoft.com/office/drawing/2014/main" val="2423100460"/>
                    </a:ext>
                  </a:extLst>
                </a:gridCol>
                <a:gridCol w="770021">
                  <a:extLst>
                    <a:ext uri="{9D8B030D-6E8A-4147-A177-3AD203B41FA5}">
                      <a16:colId xmlns:a16="http://schemas.microsoft.com/office/drawing/2014/main" val="3969171893"/>
                    </a:ext>
                  </a:extLst>
                </a:gridCol>
                <a:gridCol w="914400">
                  <a:extLst>
                    <a:ext uri="{9D8B030D-6E8A-4147-A177-3AD203B41FA5}">
                      <a16:colId xmlns:a16="http://schemas.microsoft.com/office/drawing/2014/main" val="203791236"/>
                    </a:ext>
                  </a:extLst>
                </a:gridCol>
                <a:gridCol w="744957">
                  <a:extLst>
                    <a:ext uri="{9D8B030D-6E8A-4147-A177-3AD203B41FA5}">
                      <a16:colId xmlns:a16="http://schemas.microsoft.com/office/drawing/2014/main" val="596463346"/>
                    </a:ext>
                  </a:extLst>
                </a:gridCol>
              </a:tblGrid>
              <a:tr h="0">
                <a:tc>
                  <a:txBody>
                    <a:bodyPr/>
                    <a:lstStyle/>
                    <a:p>
                      <a:pPr marL="0" marR="0" algn="ctr">
                        <a:lnSpc>
                          <a:spcPct val="107000"/>
                        </a:lnSpc>
                        <a:spcBef>
                          <a:spcPts val="0"/>
                        </a:spcBef>
                        <a:spcAft>
                          <a:spcPts val="0"/>
                        </a:spcAft>
                      </a:pPr>
                      <a:r>
                        <a:rPr lang="en-US" sz="1100" dirty="0">
                          <a:effectLst/>
                        </a:rPr>
                        <a:t> </a:t>
                      </a:r>
                      <a:r>
                        <a:rPr lang="en-US" sz="1100" dirty="0" err="1">
                          <a:effectLst/>
                        </a:rPr>
                        <a:t>Q_filled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SVM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MLP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KNN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3796749"/>
                  </a:ext>
                </a:extLst>
              </a:tr>
              <a:tr h="0">
                <a:tc>
                  <a:txBody>
                    <a:bodyPr/>
                    <a:lstStyle/>
                    <a:p>
                      <a:pPr marL="0" marR="0" algn="ctr">
                        <a:lnSpc>
                          <a:spcPct val="107000"/>
                        </a:lnSpc>
                        <a:spcBef>
                          <a:spcPts val="0"/>
                        </a:spcBef>
                        <a:spcAft>
                          <a:spcPts val="0"/>
                        </a:spcAft>
                      </a:pPr>
                      <a:r>
                        <a:rPr lang="en-US" sz="1100">
                          <a:effectLst/>
                        </a:rPr>
                        <a:t>NQ=1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150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31725"/>
                  </a:ext>
                </a:extLst>
              </a:tr>
              <a:tr h="0">
                <a:tc>
                  <a:txBody>
                    <a:bodyPr/>
                    <a:lstStyle/>
                    <a:p>
                      <a:pPr marL="0" marR="0" algn="ctr">
                        <a:lnSpc>
                          <a:spcPct val="107000"/>
                        </a:lnSpc>
                        <a:spcBef>
                          <a:spcPts val="0"/>
                        </a:spcBef>
                        <a:spcAft>
                          <a:spcPts val="0"/>
                        </a:spcAft>
                      </a:pPr>
                      <a:r>
                        <a:rPr lang="en-US" sz="1100">
                          <a:effectLst/>
                        </a:rPr>
                        <a:t>LQ=2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174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3055379"/>
                  </a:ext>
                </a:extLst>
              </a:tr>
              <a:tr h="0">
                <a:tc>
                  <a:txBody>
                    <a:bodyPr/>
                    <a:lstStyle/>
                    <a:p>
                      <a:pPr marL="0" marR="0" algn="ctr">
                        <a:lnSpc>
                          <a:spcPct val="107000"/>
                        </a:lnSpc>
                        <a:spcBef>
                          <a:spcPts val="0"/>
                        </a:spcBef>
                        <a:spcAft>
                          <a:spcPts val="0"/>
                        </a:spcAft>
                      </a:pPr>
                      <a:r>
                        <a:rPr lang="en-US" sz="1100">
                          <a:effectLst/>
                        </a:rPr>
                        <a:t>FQ=3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32660"/>
                  </a:ext>
                </a:extLst>
              </a:tr>
            </a:tbl>
          </a:graphicData>
        </a:graphic>
      </p:graphicFrame>
    </p:spTree>
    <p:extLst>
      <p:ext uri="{BB962C8B-B14F-4D97-AF65-F5344CB8AC3E}">
        <p14:creationId xmlns:p14="http://schemas.microsoft.com/office/powerpoint/2010/main" val="2047614080"/>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0006"/>
            <a:ext cx="4158803" cy="785199"/>
          </a:xfrm>
          <a:solidFill>
            <a:srgbClr val="FFC000"/>
          </a:solidFill>
        </p:spPr>
        <p:txBody>
          <a:bodyPr vert="horz" lIns="91440" tIns="45720" rIns="91440" bIns="45720" rtlCol="0" anchor="ctr">
            <a:normAutofit/>
          </a:bodyPr>
          <a:lstStyle/>
          <a:p>
            <a:r>
              <a:rPr lang="en-US" dirty="0"/>
              <a:t>KNN : </a:t>
            </a:r>
            <a:r>
              <a:rPr lang="en-US" b="1" dirty="0"/>
              <a:t>Choosing K</a:t>
            </a:r>
          </a:p>
        </p:txBody>
      </p:sp>
      <p:sp>
        <p:nvSpPr>
          <p:cNvPr id="17" name="TextBox 16">
            <a:extLst>
              <a:ext uri="{FF2B5EF4-FFF2-40B4-BE49-F238E27FC236}">
                <a16:creationId xmlns:a16="http://schemas.microsoft.com/office/drawing/2014/main" id="{C3D24179-CA6C-4A1B-9DE9-F21BA43B99D6}"/>
              </a:ext>
            </a:extLst>
          </p:cNvPr>
          <p:cNvSpPr txBox="1"/>
          <p:nvPr/>
        </p:nvSpPr>
        <p:spPr>
          <a:xfrm>
            <a:off x="2843329" y="4585962"/>
            <a:ext cx="6384184" cy="1200329"/>
          </a:xfrm>
          <a:prstGeom prst="rect">
            <a:avLst/>
          </a:prstGeom>
          <a:noFill/>
        </p:spPr>
        <p:txBody>
          <a:bodyPr wrap="none" rtlCol="0">
            <a:spAutoFit/>
          </a:bodyPr>
          <a:lstStyle/>
          <a:p>
            <a:pPr algn="l"/>
            <a:r>
              <a:rPr lang="en-US" sz="1800" b="0" i="0" u="none" strike="noStrike" baseline="0" dirty="0">
                <a:latin typeface="Calibri" panose="020F0502020204030204" pitchFamily="34" charset="0"/>
              </a:rPr>
              <a:t>KNN :</a:t>
            </a:r>
          </a:p>
          <a:p>
            <a:pPr algn="l"/>
            <a:r>
              <a:rPr lang="en-US" dirty="0">
                <a:latin typeface="Calibri" panose="020F0502020204030204" pitchFamily="34" charset="0"/>
              </a:rPr>
              <a:t>At K= 2 to 3 </a:t>
            </a:r>
            <a:r>
              <a:rPr lang="en-US" dirty="0">
                <a:latin typeface="Calibri" panose="020F0502020204030204" pitchFamily="34" charset="0"/>
                <a:sym typeface="Wingdings" panose="05000000000000000000" pitchFamily="2" charset="2"/>
              </a:rPr>
              <a:t> Training accuracy is high but testing accuracy is low</a:t>
            </a:r>
          </a:p>
          <a:p>
            <a:pPr algn="l"/>
            <a:r>
              <a:rPr lang="en-US" dirty="0">
                <a:latin typeface="Calibri" panose="020F0502020204030204" pitchFamily="34" charset="0"/>
                <a:sym typeface="Wingdings" panose="05000000000000000000" pitchFamily="2" charset="2"/>
              </a:rPr>
              <a:t>                       Training error low and testing error high</a:t>
            </a:r>
          </a:p>
          <a:p>
            <a:pPr algn="l"/>
            <a:r>
              <a:rPr lang="en-US" dirty="0">
                <a:latin typeface="Calibri" panose="020F0502020204030204" pitchFamily="34" charset="0"/>
                <a:sym typeface="Wingdings" panose="05000000000000000000" pitchFamily="2" charset="2"/>
              </a:rPr>
              <a:t>At K=5            Testing and training accuracy are both optimal </a:t>
            </a:r>
            <a:endParaRPr lang="en-US" dirty="0">
              <a:latin typeface="Calibri" panose="020F0502020204030204" pitchFamily="34" charset="0"/>
            </a:endParaRPr>
          </a:p>
        </p:txBody>
      </p:sp>
      <p:cxnSp>
        <p:nvCxnSpPr>
          <p:cNvPr id="20" name="Straight Arrow Connector 19">
            <a:extLst>
              <a:ext uri="{FF2B5EF4-FFF2-40B4-BE49-F238E27FC236}">
                <a16:creationId xmlns:a16="http://schemas.microsoft.com/office/drawing/2014/main" id="{32E71AF5-7EF9-41C0-81C9-EA270FACB019}"/>
              </a:ext>
            </a:extLst>
          </p:cNvPr>
          <p:cNvCxnSpPr>
            <a:cxnSpLocks/>
          </p:cNvCxnSpPr>
          <p:nvPr/>
        </p:nvCxnSpPr>
        <p:spPr>
          <a:xfrm>
            <a:off x="3907356" y="2854785"/>
            <a:ext cx="3887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44698D64-F00E-4E8D-97D6-F7CF1A2CA427}"/>
              </a:ext>
            </a:extLst>
          </p:cNvPr>
          <p:cNvGraphicFramePr>
            <a:graphicFrameLocks noGrp="1"/>
          </p:cNvGraphicFramePr>
          <p:nvPr/>
        </p:nvGraphicFramePr>
        <p:xfrm>
          <a:off x="8722278" y="1856187"/>
          <a:ext cx="3182199" cy="1044575"/>
        </p:xfrm>
        <a:graphic>
          <a:graphicData uri="http://schemas.openxmlformats.org/drawingml/2006/table">
            <a:tbl>
              <a:tblPr firstRow="1" firstCol="1" bandRow="1">
                <a:tableStyleId>{5C22544A-7EE6-4342-B048-85BDC9FD1C3A}</a:tableStyleId>
              </a:tblPr>
              <a:tblGrid>
                <a:gridCol w="752821">
                  <a:extLst>
                    <a:ext uri="{9D8B030D-6E8A-4147-A177-3AD203B41FA5}">
                      <a16:colId xmlns:a16="http://schemas.microsoft.com/office/drawing/2014/main" val="2423100460"/>
                    </a:ext>
                  </a:extLst>
                </a:gridCol>
                <a:gridCol w="770021">
                  <a:extLst>
                    <a:ext uri="{9D8B030D-6E8A-4147-A177-3AD203B41FA5}">
                      <a16:colId xmlns:a16="http://schemas.microsoft.com/office/drawing/2014/main" val="3969171893"/>
                    </a:ext>
                  </a:extLst>
                </a:gridCol>
                <a:gridCol w="914400">
                  <a:extLst>
                    <a:ext uri="{9D8B030D-6E8A-4147-A177-3AD203B41FA5}">
                      <a16:colId xmlns:a16="http://schemas.microsoft.com/office/drawing/2014/main" val="203791236"/>
                    </a:ext>
                  </a:extLst>
                </a:gridCol>
                <a:gridCol w="744957">
                  <a:extLst>
                    <a:ext uri="{9D8B030D-6E8A-4147-A177-3AD203B41FA5}">
                      <a16:colId xmlns:a16="http://schemas.microsoft.com/office/drawing/2014/main" val="596463346"/>
                    </a:ext>
                  </a:extLst>
                </a:gridCol>
              </a:tblGrid>
              <a:tr h="0">
                <a:tc>
                  <a:txBody>
                    <a:bodyPr/>
                    <a:lstStyle/>
                    <a:p>
                      <a:pPr marL="0" marR="0" algn="ctr">
                        <a:lnSpc>
                          <a:spcPct val="107000"/>
                        </a:lnSpc>
                        <a:spcBef>
                          <a:spcPts val="0"/>
                        </a:spcBef>
                        <a:spcAft>
                          <a:spcPts val="0"/>
                        </a:spcAft>
                      </a:pPr>
                      <a:r>
                        <a:rPr lang="en-US" sz="1100" dirty="0">
                          <a:effectLst/>
                        </a:rPr>
                        <a:t> </a:t>
                      </a:r>
                      <a:r>
                        <a:rPr lang="en-US" sz="1100" dirty="0" err="1">
                          <a:effectLst/>
                        </a:rPr>
                        <a:t>Q_filled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SVM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MLP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Correctly classified KNN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3796749"/>
                  </a:ext>
                </a:extLst>
              </a:tr>
              <a:tr h="0">
                <a:tc>
                  <a:txBody>
                    <a:bodyPr/>
                    <a:lstStyle/>
                    <a:p>
                      <a:pPr marL="0" marR="0" algn="ctr">
                        <a:lnSpc>
                          <a:spcPct val="107000"/>
                        </a:lnSpc>
                        <a:spcBef>
                          <a:spcPts val="0"/>
                        </a:spcBef>
                        <a:spcAft>
                          <a:spcPts val="0"/>
                        </a:spcAft>
                      </a:pPr>
                      <a:r>
                        <a:rPr lang="en-US" sz="1100">
                          <a:effectLst/>
                        </a:rPr>
                        <a:t>NQ=1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160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150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31725"/>
                  </a:ext>
                </a:extLst>
              </a:tr>
              <a:tr h="0">
                <a:tc>
                  <a:txBody>
                    <a:bodyPr/>
                    <a:lstStyle/>
                    <a:p>
                      <a:pPr marL="0" marR="0" algn="ctr">
                        <a:lnSpc>
                          <a:spcPct val="107000"/>
                        </a:lnSpc>
                        <a:spcBef>
                          <a:spcPts val="0"/>
                        </a:spcBef>
                        <a:spcAft>
                          <a:spcPts val="0"/>
                        </a:spcAft>
                      </a:pPr>
                      <a:r>
                        <a:rPr lang="en-US" sz="1100">
                          <a:effectLst/>
                        </a:rPr>
                        <a:t>LQ=2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180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179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174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73055379"/>
                  </a:ext>
                </a:extLst>
              </a:tr>
              <a:tr h="0">
                <a:tc>
                  <a:txBody>
                    <a:bodyPr/>
                    <a:lstStyle/>
                    <a:p>
                      <a:pPr marL="0" marR="0" algn="ctr">
                        <a:lnSpc>
                          <a:spcPct val="107000"/>
                        </a:lnSpc>
                        <a:spcBef>
                          <a:spcPts val="0"/>
                        </a:spcBef>
                        <a:spcAft>
                          <a:spcPts val="0"/>
                        </a:spcAft>
                      </a:pPr>
                      <a:r>
                        <a:rPr lang="en-US" sz="1100">
                          <a:effectLst/>
                        </a:rPr>
                        <a:t>FQ=3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32660"/>
                  </a:ext>
                </a:extLst>
              </a:tr>
            </a:tbl>
          </a:graphicData>
        </a:graphic>
      </p:graphicFrame>
      <p:pic>
        <p:nvPicPr>
          <p:cNvPr id="4" name="Picture 3">
            <a:extLst>
              <a:ext uri="{FF2B5EF4-FFF2-40B4-BE49-F238E27FC236}">
                <a16:creationId xmlns:a16="http://schemas.microsoft.com/office/drawing/2014/main" id="{B838D98B-DA2E-4A83-A95E-10BEB4B5F4A0}"/>
              </a:ext>
            </a:extLst>
          </p:cNvPr>
          <p:cNvPicPr>
            <a:picLocks noChangeAspect="1"/>
          </p:cNvPicPr>
          <p:nvPr/>
        </p:nvPicPr>
        <p:blipFill>
          <a:blip r:embed="rId3"/>
          <a:stretch>
            <a:fillRect/>
          </a:stretch>
        </p:blipFill>
        <p:spPr>
          <a:xfrm>
            <a:off x="364797" y="1382666"/>
            <a:ext cx="3477296" cy="2944238"/>
          </a:xfrm>
          <a:prstGeom prst="rect">
            <a:avLst/>
          </a:prstGeom>
        </p:spPr>
      </p:pic>
      <p:pic>
        <p:nvPicPr>
          <p:cNvPr id="10" name="Picture 9">
            <a:extLst>
              <a:ext uri="{FF2B5EF4-FFF2-40B4-BE49-F238E27FC236}">
                <a16:creationId xmlns:a16="http://schemas.microsoft.com/office/drawing/2014/main" id="{763CA6B1-683A-4528-A3BB-59231649E152}"/>
              </a:ext>
            </a:extLst>
          </p:cNvPr>
          <p:cNvPicPr>
            <a:picLocks noChangeAspect="1"/>
          </p:cNvPicPr>
          <p:nvPr/>
        </p:nvPicPr>
        <p:blipFill>
          <a:blip r:embed="rId4"/>
          <a:stretch>
            <a:fillRect/>
          </a:stretch>
        </p:blipFill>
        <p:spPr>
          <a:xfrm>
            <a:off x="4296140" y="1411686"/>
            <a:ext cx="4228073" cy="2944239"/>
          </a:xfrm>
          <a:prstGeom prst="rect">
            <a:avLst/>
          </a:prstGeom>
        </p:spPr>
      </p:pic>
    </p:spTree>
    <p:extLst>
      <p:ext uri="{BB962C8B-B14F-4D97-AF65-F5344CB8AC3E}">
        <p14:creationId xmlns:p14="http://schemas.microsoft.com/office/powerpoint/2010/main" val="2943947335"/>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390" y="291136"/>
            <a:ext cx="5572756" cy="649021"/>
          </a:xfrm>
          <a:solidFill>
            <a:srgbClr val="FFC000"/>
          </a:solidFill>
        </p:spPr>
        <p:txBody>
          <a:bodyPr vert="horz" lIns="91440" tIns="45720" rIns="91440" bIns="45720" rtlCol="0" anchor="ctr">
            <a:normAutofit fontScale="90000"/>
          </a:bodyPr>
          <a:lstStyle/>
          <a:p>
            <a:r>
              <a:rPr lang="en-US" dirty="0"/>
              <a:t>ROC Curve: LQ=2 vs FQ=3 </a:t>
            </a:r>
          </a:p>
        </p:txBody>
      </p:sp>
      <p:sp>
        <p:nvSpPr>
          <p:cNvPr id="17" name="TextBox 16">
            <a:extLst>
              <a:ext uri="{FF2B5EF4-FFF2-40B4-BE49-F238E27FC236}">
                <a16:creationId xmlns:a16="http://schemas.microsoft.com/office/drawing/2014/main" id="{C3D24179-CA6C-4A1B-9DE9-F21BA43B99D6}"/>
              </a:ext>
            </a:extLst>
          </p:cNvPr>
          <p:cNvSpPr txBox="1"/>
          <p:nvPr/>
        </p:nvSpPr>
        <p:spPr>
          <a:xfrm>
            <a:off x="571470" y="1298690"/>
            <a:ext cx="7509492" cy="2585323"/>
          </a:xfrm>
          <a:prstGeom prst="rect">
            <a:avLst/>
          </a:prstGeom>
          <a:noFill/>
        </p:spPr>
        <p:txBody>
          <a:bodyPr wrap="none" rtlCol="0">
            <a:spAutoFit/>
          </a:bodyPr>
          <a:lstStyle/>
          <a:p>
            <a:pPr algn="l"/>
            <a:r>
              <a:rPr lang="en-US" sz="1800" b="0" i="0" u="none" strike="noStrike" baseline="0" dirty="0">
                <a:latin typeface="Times New Roman" panose="02020603050405020304" pitchFamily="18" charset="0"/>
              </a:rPr>
              <a:t>INFERNCE:</a:t>
            </a: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LQ=2 </a:t>
            </a:r>
            <a:r>
              <a:rPr lang="en-US" sz="1800" b="0" i="0" u="none" strike="noStrike" baseline="0" dirty="0">
                <a:latin typeface="Times New Roman" panose="02020603050405020304" pitchFamily="18" charset="0"/>
                <a:sym typeface="Wingdings" panose="05000000000000000000" pitchFamily="2" charset="2"/>
              </a:rPr>
              <a:t> </a:t>
            </a:r>
            <a:r>
              <a:rPr lang="en-US" sz="1800" b="0" i="0" u="none" strike="noStrike" baseline="0" dirty="0">
                <a:latin typeface="Times New Roman" panose="02020603050405020304" pitchFamily="18" charset="0"/>
              </a:rPr>
              <a:t>KNN model is a </a:t>
            </a:r>
            <a:r>
              <a:rPr lang="en-US" sz="1800" b="1" i="0" u="none" strike="noStrike" baseline="0" dirty="0">
                <a:latin typeface="Times New Roman" panose="02020603050405020304" pitchFamily="18" charset="0"/>
              </a:rPr>
              <a:t>very good model (above 50% chance)</a:t>
            </a: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FQ=3 </a:t>
            </a:r>
            <a:r>
              <a:rPr lang="en-US" sz="1800" b="0" i="0" u="none" strike="noStrike" baseline="0" dirty="0">
                <a:latin typeface="Times New Roman" panose="02020603050405020304" pitchFamily="18" charset="0"/>
                <a:sym typeface="Wingdings" panose="05000000000000000000" pitchFamily="2" charset="2"/>
              </a:rPr>
              <a:t> </a:t>
            </a:r>
            <a:r>
              <a:rPr lang="en-US" sz="1800" b="0" i="0" u="none" strike="noStrike" baseline="0" dirty="0">
                <a:latin typeface="Times New Roman" panose="02020603050405020304" pitchFamily="18" charset="0"/>
              </a:rPr>
              <a:t>KNN model is a </a:t>
            </a:r>
            <a:r>
              <a:rPr lang="en-US" sz="1800" b="1" i="0" u="none" strike="noStrike" baseline="0" dirty="0">
                <a:latin typeface="Times New Roman" panose="02020603050405020304" pitchFamily="18" charset="0"/>
              </a:rPr>
              <a:t>bad model (below 50%).</a:t>
            </a:r>
          </a:p>
          <a:p>
            <a:pPr marL="285750" indent="-285750" algn="l">
              <a:buFont typeface="Arial" panose="020B0604020202020204" pitchFamily="34" charset="0"/>
              <a:buChar char="•"/>
            </a:pPr>
            <a:endParaRPr lang="en-US" sz="1800" b="0" i="0" u="none" strike="noStrike" baseline="0" dirty="0">
              <a:latin typeface="Times New Roman" panose="02020603050405020304" pitchFamily="18" charset="0"/>
            </a:endParaRPr>
          </a:p>
          <a:p>
            <a:pPr marL="285750" indent="-285750" algn="l">
              <a:buFont typeface="Arial" panose="020B0604020202020204" pitchFamily="34" charset="0"/>
              <a:buChar char="•"/>
            </a:pPr>
            <a:r>
              <a:rPr lang="en-US" sz="1800" b="0" i="0" u="none" strike="noStrike" baseline="0" dirty="0">
                <a:latin typeface="Times New Roman" panose="02020603050405020304" pitchFamily="18" charset="0"/>
              </a:rPr>
              <a:t>But </a:t>
            </a:r>
            <a:r>
              <a:rPr lang="en-US" sz="1800" b="1" i="0" u="none" strike="noStrike" baseline="0" dirty="0">
                <a:latin typeface="Times New Roman" panose="02020603050405020304" pitchFamily="18" charset="0"/>
              </a:rPr>
              <a:t>KNN </a:t>
            </a:r>
            <a:r>
              <a:rPr lang="en-US" sz="1800" i="0" u="none" strike="noStrike" baseline="0" dirty="0">
                <a:latin typeface="Times New Roman" panose="02020603050405020304" pitchFamily="18" charset="0"/>
              </a:rPr>
              <a:t>offers</a:t>
            </a:r>
            <a:r>
              <a:rPr lang="en-US" sz="1800" b="1" i="0" u="none" strike="noStrike" baseline="0" dirty="0">
                <a:latin typeface="Times New Roman" panose="02020603050405020304" pitchFamily="18" charset="0"/>
              </a:rPr>
              <a:t> </a:t>
            </a:r>
            <a:r>
              <a:rPr lang="en-US" sz="1800" b="0" i="0" u="none" strike="noStrike" baseline="0" dirty="0">
                <a:latin typeface="Times New Roman" panose="02020603050405020304" pitchFamily="18" charset="0"/>
              </a:rPr>
              <a:t>much better and balanced than any other model tried so far.</a:t>
            </a:r>
          </a:p>
          <a:p>
            <a:pPr marL="285750" indent="-285750">
              <a:buFont typeface="Arial" panose="020B0604020202020204" pitchFamily="34" charset="0"/>
              <a:buChar char="•"/>
            </a:pPr>
            <a:r>
              <a:rPr lang="en-US" sz="1800" dirty="0">
                <a:latin typeface="Georgia" panose="02040502050405020303" pitchFamily="18" charset="0"/>
                <a:cs typeface="Arial" panose="020B0604020202020204" pitchFamily="34" charset="0"/>
              </a:rPr>
              <a:t>LQ=2 and FQ=3 are penalizing each other </a:t>
            </a:r>
          </a:p>
          <a:p>
            <a:r>
              <a:rPr lang="en-US" dirty="0">
                <a:latin typeface="Georgia" panose="02040502050405020303" pitchFamily="18" charset="0"/>
                <a:cs typeface="Arial" panose="020B0604020202020204" pitchFamily="34" charset="0"/>
              </a:rPr>
              <a:t>	</a:t>
            </a:r>
            <a:r>
              <a:rPr lang="en-US" sz="1800" dirty="0">
                <a:latin typeface="Georgia" panose="02040502050405020303" pitchFamily="18" charset="0"/>
                <a:cs typeface="Arial" panose="020B0604020202020204" pitchFamily="34" charset="0"/>
              </a:rPr>
              <a:t> Predicting one better than other possible.</a:t>
            </a:r>
          </a:p>
          <a:p>
            <a:pPr marL="285750" indent="-285750">
              <a:buFont typeface="Arial" panose="020B0604020202020204" pitchFamily="34" charset="0"/>
              <a:buChar char="•"/>
            </a:pPr>
            <a:r>
              <a:rPr lang="en-US" sz="1800" b="0" i="0" u="none" strike="noStrike" baseline="0" dirty="0">
                <a:latin typeface="Times New Roman" panose="02020603050405020304" pitchFamily="18" charset="0"/>
              </a:rPr>
              <a:t>Trade-off between these needs to be based on objective/cost function.</a:t>
            </a:r>
          </a:p>
          <a:p>
            <a:pPr marL="285750" indent="-285750" algn="l">
              <a:buFont typeface="Arial" panose="020B0604020202020204" pitchFamily="34" charset="0"/>
              <a:buChar char="•"/>
            </a:pPr>
            <a:r>
              <a:rPr lang="en-US" dirty="0">
                <a:latin typeface="Times New Roman" panose="02020603050405020304" pitchFamily="18" charset="0"/>
              </a:rPr>
              <a:t>Practically speaking, we need both to be predicted accurately.</a:t>
            </a:r>
          </a:p>
        </p:txBody>
      </p:sp>
      <p:pic>
        <p:nvPicPr>
          <p:cNvPr id="8" name="Picture 7">
            <a:extLst>
              <a:ext uri="{FF2B5EF4-FFF2-40B4-BE49-F238E27FC236}">
                <a16:creationId xmlns:a16="http://schemas.microsoft.com/office/drawing/2014/main" id="{DDDBEBBC-1451-4E1D-B624-DACD44DB2CFD}"/>
              </a:ext>
            </a:extLst>
          </p:cNvPr>
          <p:cNvPicPr>
            <a:picLocks noChangeAspect="1"/>
          </p:cNvPicPr>
          <p:nvPr/>
        </p:nvPicPr>
        <p:blipFill>
          <a:blip r:embed="rId3"/>
          <a:stretch>
            <a:fillRect/>
          </a:stretch>
        </p:blipFill>
        <p:spPr>
          <a:xfrm>
            <a:off x="8315602" y="3698486"/>
            <a:ext cx="3440203" cy="2314764"/>
          </a:xfrm>
          <a:prstGeom prst="rect">
            <a:avLst/>
          </a:prstGeom>
        </p:spPr>
      </p:pic>
      <p:cxnSp>
        <p:nvCxnSpPr>
          <p:cNvPr id="20" name="Straight Arrow Connector 19">
            <a:extLst>
              <a:ext uri="{FF2B5EF4-FFF2-40B4-BE49-F238E27FC236}">
                <a16:creationId xmlns:a16="http://schemas.microsoft.com/office/drawing/2014/main" id="{32E71AF5-7EF9-41C0-81C9-EA270FACB019}"/>
              </a:ext>
            </a:extLst>
          </p:cNvPr>
          <p:cNvCxnSpPr>
            <a:cxnSpLocks/>
          </p:cNvCxnSpPr>
          <p:nvPr/>
        </p:nvCxnSpPr>
        <p:spPr>
          <a:xfrm>
            <a:off x="10215905" y="3473079"/>
            <a:ext cx="0" cy="2958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F4A1D19-29D9-4542-911D-718B3A9DB9F1}"/>
              </a:ext>
            </a:extLst>
          </p:cNvPr>
          <p:cNvPicPr>
            <a:picLocks noChangeAspect="1"/>
          </p:cNvPicPr>
          <p:nvPr/>
        </p:nvPicPr>
        <p:blipFill rotWithShape="1">
          <a:blip r:embed="rId4"/>
          <a:srcRect t="8255" r="2385"/>
          <a:stretch/>
        </p:blipFill>
        <p:spPr>
          <a:xfrm>
            <a:off x="8219172" y="474376"/>
            <a:ext cx="3633062" cy="2954624"/>
          </a:xfrm>
          <a:prstGeom prst="rect">
            <a:avLst/>
          </a:prstGeom>
        </p:spPr>
      </p:pic>
    </p:spTree>
    <p:extLst>
      <p:ext uri="{BB962C8B-B14F-4D97-AF65-F5344CB8AC3E}">
        <p14:creationId xmlns:p14="http://schemas.microsoft.com/office/powerpoint/2010/main" val="1962853254"/>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715" y="153170"/>
            <a:ext cx="5396248" cy="593806"/>
          </a:xfrm>
          <a:solidFill>
            <a:srgbClr val="FFC000"/>
          </a:solidFill>
        </p:spPr>
        <p:txBody>
          <a:bodyPr vert="horz" lIns="91440" tIns="45720" rIns="91440" bIns="45720" rtlCol="0" anchor="ctr">
            <a:normAutofit fontScale="90000"/>
          </a:bodyPr>
          <a:lstStyle/>
          <a:p>
            <a:r>
              <a:rPr lang="en-US" dirty="0"/>
              <a:t>Classification Boundary</a:t>
            </a:r>
          </a:p>
        </p:txBody>
      </p:sp>
      <p:sp>
        <p:nvSpPr>
          <p:cNvPr id="17" name="TextBox 16">
            <a:extLst>
              <a:ext uri="{FF2B5EF4-FFF2-40B4-BE49-F238E27FC236}">
                <a16:creationId xmlns:a16="http://schemas.microsoft.com/office/drawing/2014/main" id="{C3D24179-CA6C-4A1B-9DE9-F21BA43B99D6}"/>
              </a:ext>
            </a:extLst>
          </p:cNvPr>
          <p:cNvSpPr txBox="1"/>
          <p:nvPr/>
        </p:nvSpPr>
        <p:spPr>
          <a:xfrm>
            <a:off x="5331103" y="973492"/>
            <a:ext cx="5872185" cy="2031325"/>
          </a:xfrm>
          <a:prstGeom prst="rect">
            <a:avLst/>
          </a:prstGeom>
          <a:noFill/>
        </p:spPr>
        <p:txBody>
          <a:bodyPr wrap="none" rtlCol="0">
            <a:spAutoFit/>
          </a:bodyPr>
          <a:lstStyle/>
          <a:p>
            <a:pPr algn="l"/>
            <a:r>
              <a:rPr lang="en-US" sz="1800" b="1" i="0" u="none" strike="noStrike" baseline="0" dirty="0">
                <a:latin typeface="Times New Roman" panose="02020603050405020304" pitchFamily="18" charset="0"/>
              </a:rPr>
              <a:t>INFERNCE:</a:t>
            </a:r>
          </a:p>
          <a:p>
            <a:pPr marL="285750" indent="-285750" algn="l">
              <a:buFont typeface="Arial" panose="020B0604020202020204" pitchFamily="34" charset="0"/>
              <a:buChar char="•"/>
            </a:pPr>
            <a:r>
              <a:rPr lang="en-US" sz="1800" b="0" i="0" u="none" strike="noStrike" baseline="0" dirty="0">
                <a:latin typeface="Calibri" panose="020F0502020204030204" pitchFamily="34" charset="0"/>
              </a:rPr>
              <a:t>For NQ=1 and LQ=2 a clear boundary  is visible.</a:t>
            </a:r>
          </a:p>
          <a:p>
            <a:pPr marL="285750" indent="-285750" algn="l">
              <a:buFont typeface="Arial" panose="020B0604020202020204" pitchFamily="34" charset="0"/>
              <a:buChar char="•"/>
            </a:pPr>
            <a:r>
              <a:rPr lang="en-US" dirty="0">
                <a:latin typeface="Calibri" panose="020F0502020204030204" pitchFamily="34" charset="0"/>
              </a:rPr>
              <a:t>But for </a:t>
            </a:r>
            <a:r>
              <a:rPr lang="en-US" sz="1800" b="0" i="0" u="none" strike="noStrike" baseline="0" dirty="0">
                <a:latin typeface="Calibri" panose="020F0502020204030204" pitchFamily="34" charset="0"/>
              </a:rPr>
              <a:t>FQ=3 there is no a clear boundary visible</a:t>
            </a:r>
          </a:p>
          <a:p>
            <a:pPr marL="285750" indent="-285750" algn="l">
              <a:buFont typeface="Arial" panose="020B0604020202020204" pitchFamily="34" charset="0"/>
              <a:buChar char="•"/>
            </a:pPr>
            <a:endParaRPr lang="en-US" dirty="0">
              <a:latin typeface="Calibri" panose="020F0502020204030204" pitchFamily="34" charset="0"/>
            </a:endParaRPr>
          </a:p>
          <a:p>
            <a:pPr marL="285750" indent="-285750" algn="l">
              <a:buFont typeface="Arial" panose="020B0604020202020204" pitchFamily="34" charset="0"/>
              <a:buChar char="•"/>
            </a:pPr>
            <a:r>
              <a:rPr lang="en-US" dirty="0">
                <a:latin typeface="Calibri" panose="020F0502020204030204" pitchFamily="34" charset="0"/>
              </a:rPr>
              <a:t>Reasons:</a:t>
            </a:r>
          </a:p>
          <a:p>
            <a:pPr lvl="1"/>
            <a:r>
              <a:rPr lang="en-US" dirty="0">
                <a:latin typeface="Calibri" panose="020F0502020204030204" pitchFamily="34" charset="0"/>
              </a:rPr>
              <a:t>1. Unbalanced class distribution (FQ=3 significantly low)</a:t>
            </a:r>
          </a:p>
          <a:p>
            <a:pPr lvl="1"/>
            <a:r>
              <a:rPr lang="en-US" dirty="0">
                <a:latin typeface="Calibri" panose="020F0502020204030204" pitchFamily="34" charset="0"/>
              </a:rPr>
              <a:t>2. LQ=2 and FQ=3 penalization issue.</a:t>
            </a:r>
            <a:endParaRPr lang="en-US" dirty="0">
              <a:latin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32E71AF5-7EF9-41C0-81C9-EA270FACB019}"/>
              </a:ext>
            </a:extLst>
          </p:cNvPr>
          <p:cNvCxnSpPr>
            <a:cxnSpLocks/>
          </p:cNvCxnSpPr>
          <p:nvPr/>
        </p:nvCxnSpPr>
        <p:spPr>
          <a:xfrm>
            <a:off x="4730133" y="4311128"/>
            <a:ext cx="88768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E02ED145-B63D-43D5-B31D-5EEA4ABB2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087" y="3231333"/>
            <a:ext cx="3762375" cy="26574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B3DF2B-D47E-4368-95A5-EB5BB7476C71}"/>
              </a:ext>
            </a:extLst>
          </p:cNvPr>
          <p:cNvPicPr>
            <a:picLocks noChangeAspect="1"/>
          </p:cNvPicPr>
          <p:nvPr/>
        </p:nvPicPr>
        <p:blipFill>
          <a:blip r:embed="rId4"/>
          <a:stretch>
            <a:fillRect/>
          </a:stretch>
        </p:blipFill>
        <p:spPr>
          <a:xfrm>
            <a:off x="211464" y="883340"/>
            <a:ext cx="4500101" cy="4800108"/>
          </a:xfrm>
          <a:prstGeom prst="rect">
            <a:avLst/>
          </a:prstGeom>
        </p:spPr>
      </p:pic>
    </p:spTree>
    <p:extLst>
      <p:ext uri="{BB962C8B-B14F-4D97-AF65-F5344CB8AC3E}">
        <p14:creationId xmlns:p14="http://schemas.microsoft.com/office/powerpoint/2010/main" val="3720084024"/>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56E7-F152-4560-9B57-1A48504D0670}"/>
              </a:ext>
            </a:extLst>
          </p:cNvPr>
          <p:cNvSpPr>
            <a:spLocks noGrp="1"/>
          </p:cNvSpPr>
          <p:nvPr>
            <p:ph type="title"/>
          </p:nvPr>
        </p:nvSpPr>
        <p:spPr>
          <a:xfrm>
            <a:off x="739302" y="365129"/>
            <a:ext cx="10614498" cy="597909"/>
          </a:xfrm>
          <a:solidFill>
            <a:srgbClr val="FFC000"/>
          </a:solidFill>
        </p:spPr>
        <p:txBody>
          <a:bodyPr vert="horz" lIns="91440" tIns="45720" rIns="91440" bIns="45720" rtlCol="0" anchor="ctr">
            <a:normAutofit fontScale="90000"/>
          </a:bodyPr>
          <a:lstStyle/>
          <a:p>
            <a:r>
              <a:rPr lang="en-US" dirty="0"/>
              <a:t>CONCLUSION</a:t>
            </a:r>
          </a:p>
        </p:txBody>
      </p:sp>
      <p:sp>
        <p:nvSpPr>
          <p:cNvPr id="3" name="Content Placeholder 2">
            <a:extLst>
              <a:ext uri="{FF2B5EF4-FFF2-40B4-BE49-F238E27FC236}">
                <a16:creationId xmlns:a16="http://schemas.microsoft.com/office/drawing/2014/main" id="{E164D4FC-0574-412B-9B82-4BF09CB94EE8}"/>
              </a:ext>
            </a:extLst>
          </p:cNvPr>
          <p:cNvSpPr>
            <a:spLocks noGrp="1"/>
          </p:cNvSpPr>
          <p:nvPr>
            <p:ph idx="1"/>
          </p:nvPr>
        </p:nvSpPr>
        <p:spPr>
          <a:xfrm>
            <a:off x="788750" y="1136856"/>
            <a:ext cx="11246891" cy="4919559"/>
          </a:xfrm>
        </p:spPr>
        <p:txBody>
          <a:bodyPr>
            <a:normAutofit fontScale="85000" lnSpcReduction="20000"/>
          </a:bodyPr>
          <a:lstStyle/>
          <a:p>
            <a:r>
              <a:rPr lang="en-US" dirty="0"/>
              <a:t>Difficult to predict Queue length solely from Stop bar detection –</a:t>
            </a:r>
          </a:p>
          <a:p>
            <a:r>
              <a:rPr lang="en-US" dirty="0"/>
              <a:t>This project is a first attempt at doing so with a single low investment single-source detection (potential trade: accuracy for price and effort)</a:t>
            </a:r>
          </a:p>
          <a:p>
            <a:r>
              <a:rPr lang="en-US" dirty="0"/>
              <a:t>Various prediction classification models were tested to provide a comparison (Logistic Regression, Decision Tree, Linear Discriminant Analysis, K Nearest Neighbors, Gaussian Naïve Bayes, SVM, and NN -Multilayer Perceptron). </a:t>
            </a:r>
          </a:p>
          <a:p>
            <a:r>
              <a:rPr lang="en-US" b="1" dirty="0"/>
              <a:t>Top-performing Models: KNN-K-Nearest Neighbors, SVM, NN-Perceptron</a:t>
            </a:r>
          </a:p>
          <a:p>
            <a:r>
              <a:rPr lang="en-US" b="1" dirty="0"/>
              <a:t>K nearest neighbor (KNN) seems to be outperforming the other methods</a:t>
            </a:r>
          </a:p>
          <a:p>
            <a:pPr lvl="1"/>
            <a:r>
              <a:rPr lang="en-US" dirty="0"/>
              <a:t>Predicting NQ and LQ classes: model was accurate.</a:t>
            </a:r>
          </a:p>
          <a:p>
            <a:pPr lvl="1"/>
            <a:r>
              <a:rPr lang="en-US" dirty="0"/>
              <a:t>Predicting FQ class: fell short in all methods and needs further investigation.</a:t>
            </a:r>
          </a:p>
          <a:p>
            <a:r>
              <a:rPr lang="en-US" dirty="0"/>
              <a:t>Potential reason why results were not as strongly predicted along the three classes: </a:t>
            </a:r>
          </a:p>
          <a:p>
            <a:pPr lvl="1"/>
            <a:r>
              <a:rPr lang="en-US" dirty="0"/>
              <a:t>Uneven class distribution (with much lower instances of FQ compared with the other two classes)</a:t>
            </a:r>
          </a:p>
          <a:p>
            <a:pPr lvl="1"/>
            <a:r>
              <a:rPr lang="en-US" dirty="0"/>
              <a:t>potential data accuracy issues</a:t>
            </a:r>
          </a:p>
          <a:p>
            <a:pPr lvl="1"/>
            <a:r>
              <a:rPr lang="en-US" dirty="0"/>
              <a:t>Further review and refinement  of analysis methods and configurations needed </a:t>
            </a:r>
          </a:p>
          <a:p>
            <a:pPr lvl="1"/>
            <a:r>
              <a:rPr lang="en-US" dirty="0"/>
              <a:t>need for a larger data pool</a:t>
            </a:r>
          </a:p>
        </p:txBody>
      </p:sp>
    </p:spTree>
    <p:extLst>
      <p:ext uri="{BB962C8B-B14F-4D97-AF65-F5344CB8AC3E}">
        <p14:creationId xmlns:p14="http://schemas.microsoft.com/office/powerpoint/2010/main" val="3007278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56E7-F152-4560-9B57-1A48504D0670}"/>
              </a:ext>
            </a:extLst>
          </p:cNvPr>
          <p:cNvSpPr>
            <a:spLocks noGrp="1"/>
          </p:cNvSpPr>
          <p:nvPr>
            <p:ph type="title"/>
          </p:nvPr>
        </p:nvSpPr>
        <p:spPr>
          <a:xfrm>
            <a:off x="739302" y="365129"/>
            <a:ext cx="10614498" cy="597909"/>
          </a:xfrm>
          <a:solidFill>
            <a:srgbClr val="FFC000"/>
          </a:solidFill>
        </p:spPr>
        <p:txBody>
          <a:bodyPr vert="horz" lIns="91440" tIns="45720" rIns="91440" bIns="45720" rtlCol="0" anchor="ctr">
            <a:normAutofit fontScale="90000"/>
          </a:bodyPr>
          <a:lstStyle/>
          <a:p>
            <a:r>
              <a:rPr lang="en-US" dirty="0"/>
              <a:t>Model Analysis – GitHub Link</a:t>
            </a:r>
          </a:p>
        </p:txBody>
      </p:sp>
      <p:sp>
        <p:nvSpPr>
          <p:cNvPr id="5" name="Rectangle 4"/>
          <p:cNvSpPr/>
          <p:nvPr/>
        </p:nvSpPr>
        <p:spPr>
          <a:xfrm>
            <a:off x="653142" y="1184506"/>
            <a:ext cx="10804071" cy="369332"/>
          </a:xfrm>
          <a:prstGeom prst="rect">
            <a:avLst/>
          </a:prstGeom>
        </p:spPr>
        <p:txBody>
          <a:bodyPr wrap="square">
            <a:spAutoFit/>
          </a:bodyPr>
          <a:lstStyle/>
          <a:p>
            <a:r>
              <a:rPr lang="en-US" u="sng" dirty="0">
                <a:solidFill>
                  <a:srgbClr val="0563C1"/>
                </a:solidFill>
                <a:latin typeface="Calibri" panose="020F0502020204030204" pitchFamily="34" charset="0"/>
                <a:ea typeface="Calibri" panose="020F0502020204030204" pitchFamily="34" charset="0"/>
                <a:hlinkClick r:id="rId2"/>
              </a:rPr>
              <a:t>https://github.com/rajratnapatil9/TRAFFIC-QUEUE-PREDICTION/blob/main/Queue%20Prediction.ipynb</a:t>
            </a:r>
            <a:r>
              <a:rPr lang="en-US" dirty="0">
                <a:latin typeface="Calibri" panose="020F0502020204030204" pitchFamily="34" charset="0"/>
                <a:ea typeface="Calibri" panose="020F0502020204030204" pitchFamily="34" charset="0"/>
              </a:rPr>
              <a:t> </a:t>
            </a:r>
            <a:endParaRPr lang="en-US" dirty="0"/>
          </a:p>
        </p:txBody>
      </p:sp>
      <p:pic>
        <p:nvPicPr>
          <p:cNvPr id="6" name="Picture 5"/>
          <p:cNvPicPr>
            <a:picLocks noChangeAspect="1"/>
          </p:cNvPicPr>
          <p:nvPr/>
        </p:nvPicPr>
        <p:blipFill>
          <a:blip r:embed="rId3"/>
          <a:stretch>
            <a:fillRect/>
          </a:stretch>
        </p:blipFill>
        <p:spPr>
          <a:xfrm>
            <a:off x="2416627" y="1553838"/>
            <a:ext cx="6943335" cy="4680007"/>
          </a:xfrm>
          <a:prstGeom prst="rect">
            <a:avLst/>
          </a:prstGeom>
        </p:spPr>
      </p:pic>
    </p:spTree>
    <p:extLst>
      <p:ext uri="{BB962C8B-B14F-4D97-AF65-F5344CB8AC3E}">
        <p14:creationId xmlns:p14="http://schemas.microsoft.com/office/powerpoint/2010/main" val="1077141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39656" y="2861638"/>
            <a:ext cx="6952343" cy="4253050"/>
          </a:xfrm>
        </p:spPr>
      </p:pic>
      <p:sp>
        <p:nvSpPr>
          <p:cNvPr id="2" name="Title 1"/>
          <p:cNvSpPr>
            <a:spLocks noGrp="1"/>
          </p:cNvSpPr>
          <p:nvPr>
            <p:ph type="title"/>
          </p:nvPr>
        </p:nvSpPr>
        <p:spPr>
          <a:xfrm>
            <a:off x="677335" y="365961"/>
            <a:ext cx="2954508" cy="664350"/>
          </a:xfrm>
          <a:solidFill>
            <a:srgbClr val="FFC000"/>
          </a:solidFill>
        </p:spPr>
        <p:txBody>
          <a:bodyPr>
            <a:normAutofit/>
          </a:bodyPr>
          <a:lstStyle/>
          <a:p>
            <a:r>
              <a:rPr lang="en-US" sz="4000" dirty="0"/>
              <a:t>Introduction</a:t>
            </a:r>
          </a:p>
        </p:txBody>
      </p:sp>
      <p:sp>
        <p:nvSpPr>
          <p:cNvPr id="6" name="TextBox 5"/>
          <p:cNvSpPr txBox="1"/>
          <p:nvPr/>
        </p:nvSpPr>
        <p:spPr>
          <a:xfrm>
            <a:off x="593622" y="1138073"/>
            <a:ext cx="320066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Traffic Signal Performance (TSPM)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Automated Traffic Signal performance Measures (ATSPM)</a:t>
            </a:r>
          </a:p>
        </p:txBody>
      </p:sp>
      <p:sp>
        <p:nvSpPr>
          <p:cNvPr id="7" name="Down Arrow 6"/>
          <p:cNvSpPr/>
          <p:nvPr/>
        </p:nvSpPr>
        <p:spPr>
          <a:xfrm>
            <a:off x="1973013" y="1800199"/>
            <a:ext cx="261258" cy="290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2728" y="3406001"/>
            <a:ext cx="4821836" cy="2668423"/>
          </a:xfrm>
          <a:prstGeom prst="rect">
            <a:avLst/>
          </a:prstGeom>
          <a:solidFill>
            <a:srgbClr val="FFFFFF">
              <a:alpha val="67843"/>
            </a:srgbClr>
          </a:solidFill>
        </p:spPr>
        <p:txBody>
          <a:bodyPr wrap="square">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Basic ATSPMs: </a:t>
            </a:r>
            <a:r>
              <a:rPr lang="en-US" dirty="0">
                <a:latin typeface="Calibri" panose="020F0502020204030204" pitchFamily="34" charset="0"/>
                <a:ea typeface="Calibri" panose="020F0502020204030204" pitchFamily="34" charset="0"/>
                <a:cs typeface="Times New Roman" panose="02020603050405020304" pitchFamily="18" charset="0"/>
              </a:rPr>
              <a:t>Approach Volume and turning movement counts, </a:t>
            </a:r>
          </a:p>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Advanced ATSPMs: </a:t>
            </a:r>
            <a:r>
              <a:rPr lang="en-US" dirty="0">
                <a:latin typeface="Calibri" panose="020F0502020204030204" pitchFamily="34" charset="0"/>
                <a:ea typeface="Calibri" panose="020F0502020204030204" pitchFamily="34" charset="0"/>
                <a:cs typeface="Times New Roman" panose="02020603050405020304" pitchFamily="18" charset="0"/>
              </a:rPr>
              <a:t>Purdue Phase Determination, Split Monitoring, Pedestrian Delay, Preemption, Split Failures, Approach Delay, Queue Detection,  and Arrivals on Red. </a:t>
            </a:r>
          </a:p>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Less common ATSPMs:</a:t>
            </a:r>
            <a:r>
              <a:rPr lang="en-US" dirty="0">
                <a:latin typeface="Calibri" panose="020F0502020204030204" pitchFamily="34" charset="0"/>
                <a:ea typeface="Calibri" panose="020F0502020204030204" pitchFamily="34" charset="0"/>
                <a:cs typeface="Times New Roman" panose="02020603050405020304" pitchFamily="18" charset="0"/>
              </a:rPr>
              <a:t> Red Light Running (RLR), Yellow-and-Red actuation, Headway, and Speed.</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CSC58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21" t="4322" r="7506" b="2844"/>
          <a:stretch/>
        </p:blipFill>
        <p:spPr>
          <a:xfrm>
            <a:off x="5885542" y="0"/>
            <a:ext cx="5522685" cy="3406001"/>
          </a:xfrm>
          <a:prstGeom prst="rect">
            <a:avLst/>
          </a:prstGeom>
        </p:spPr>
      </p:pic>
    </p:spTree>
    <p:extLst>
      <p:ext uri="{BB962C8B-B14F-4D97-AF65-F5344CB8AC3E}">
        <p14:creationId xmlns:p14="http://schemas.microsoft.com/office/powerpoint/2010/main" val="283812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77335" y="365961"/>
            <a:ext cx="5186436" cy="664350"/>
          </a:xfrm>
          <a:solidFill>
            <a:srgbClr val="FFC000"/>
          </a:solidFill>
        </p:spPr>
        <p:txBody>
          <a:bodyPr>
            <a:normAutofit/>
          </a:bodyPr>
          <a:lstStyle/>
          <a:p>
            <a:r>
              <a:rPr lang="en-US" sz="4000" dirty="0"/>
              <a:t>ATSPM Infrastructure</a:t>
            </a:r>
          </a:p>
        </p:txBody>
      </p:sp>
      <p:pic>
        <p:nvPicPr>
          <p:cNvPr id="1025" name="Picture 1" descr="PDF] Improving adaptive/responsive signal control performance :  implications of non-invasive detection and legacy timing practices : final  report.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057" y="1723599"/>
            <a:ext cx="4986615" cy="39320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a:off x="1403049" y="1240621"/>
            <a:ext cx="3200666" cy="369332"/>
          </a:xfrm>
          <a:prstGeom prst="rect">
            <a:avLst/>
          </a:prstGeom>
          <a:noFill/>
        </p:spPr>
        <p:txBody>
          <a:bodyPr wrap="square" rtlCol="0">
            <a:spAutoFit/>
          </a:bodyPr>
          <a:lstStyle/>
          <a:p>
            <a:r>
              <a:rPr lang="en-US" dirty="0"/>
              <a:t>Traditional required installations</a:t>
            </a:r>
          </a:p>
        </p:txBody>
      </p:sp>
      <p:sp>
        <p:nvSpPr>
          <p:cNvPr id="9" name="TextBox 8"/>
          <p:cNvSpPr txBox="1"/>
          <p:nvPr/>
        </p:nvSpPr>
        <p:spPr>
          <a:xfrm>
            <a:off x="6545488" y="1240621"/>
            <a:ext cx="3679826" cy="369332"/>
          </a:xfrm>
          <a:prstGeom prst="rect">
            <a:avLst/>
          </a:prstGeom>
          <a:noFill/>
        </p:spPr>
        <p:txBody>
          <a:bodyPr wrap="square" rtlCol="0">
            <a:spAutoFit/>
          </a:bodyPr>
          <a:lstStyle/>
          <a:p>
            <a:r>
              <a:rPr lang="en-US" dirty="0"/>
              <a:t>Proposed Single-Source Installations</a:t>
            </a:r>
          </a:p>
        </p:txBody>
      </p:sp>
      <p:pic>
        <p:nvPicPr>
          <p:cNvPr id="1030" name="Picture 6" descr="Video Detection Doesn't Need to Be Difficult | Miovis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5314" y="3748916"/>
            <a:ext cx="2110759" cy="14399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5"/>
          <p:cNvPicPr>
            <a:picLocks noChangeAspect="1" noChangeArrowheads="1"/>
          </p:cNvPicPr>
          <p:nvPr/>
        </p:nvPicPr>
        <p:blipFill>
          <a:blip r:embed="rId4">
            <a:extLst>
              <a:ext uri="{28A0092B-C50C-407E-A947-70E740481C1C}">
                <a14:useLocalDpi xmlns:a14="http://schemas.microsoft.com/office/drawing/2010/main" val="0"/>
              </a:ext>
            </a:extLst>
          </a:blip>
          <a:srcRect l="9073" r="42305"/>
          <a:stretch>
            <a:fillRect/>
          </a:stretch>
        </p:blipFill>
        <p:spPr bwMode="auto">
          <a:xfrm>
            <a:off x="6545488" y="1723599"/>
            <a:ext cx="4013655" cy="3932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177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1" descr="614AB4C8-587F-42AC-B95D-B9C48B6AEC44.png">
            <a:extLst>
              <a:ext uri="{FF2B5EF4-FFF2-40B4-BE49-F238E27FC236}">
                <a16:creationId xmlns:a16="http://schemas.microsoft.com/office/drawing/2014/main" id="{F1EF34BB-4BED-446D-B65A-3222CCEDCB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789" y="1648914"/>
            <a:ext cx="5766077" cy="3343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677335" y="365961"/>
            <a:ext cx="5186436" cy="664350"/>
          </a:xfrm>
          <a:prstGeom prst="rect">
            <a:avLst/>
          </a:prstGeom>
          <a:solidFill>
            <a:srgbClr val="FFC00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Idea Development</a:t>
            </a:r>
          </a:p>
        </p:txBody>
      </p:sp>
      <p:sp>
        <p:nvSpPr>
          <p:cNvPr id="4" name="TextBox 3"/>
          <p:cNvSpPr txBox="1"/>
          <p:nvPr/>
        </p:nvSpPr>
        <p:spPr>
          <a:xfrm>
            <a:off x="1289122" y="1065217"/>
            <a:ext cx="3200666" cy="710964"/>
          </a:xfrm>
          <a:prstGeom prst="rect">
            <a:avLst/>
          </a:prstGeom>
          <a:noFill/>
        </p:spPr>
        <p:txBody>
          <a:bodyPr wrap="square" rtlCol="0">
            <a:spAutoFit/>
          </a:bodyPr>
          <a:lstStyle/>
          <a:p>
            <a:r>
              <a:rPr lang="en-US" dirty="0"/>
              <a:t>Initial Idea and Hand Sketch (Sept 15)</a:t>
            </a:r>
          </a:p>
        </p:txBody>
      </p:sp>
      <p:sp>
        <p:nvSpPr>
          <p:cNvPr id="5" name="TextBox 4"/>
          <p:cNvSpPr txBox="1"/>
          <p:nvPr/>
        </p:nvSpPr>
        <p:spPr>
          <a:xfrm>
            <a:off x="6545488" y="1031650"/>
            <a:ext cx="3679826" cy="406265"/>
          </a:xfrm>
          <a:prstGeom prst="rect">
            <a:avLst/>
          </a:prstGeom>
          <a:noFill/>
        </p:spPr>
        <p:txBody>
          <a:bodyPr wrap="square" rtlCol="0">
            <a:spAutoFit/>
          </a:bodyPr>
          <a:lstStyle/>
          <a:p>
            <a:r>
              <a:rPr lang="en-US" dirty="0"/>
              <a:t>Proposed Approach (Dec)</a:t>
            </a:r>
          </a:p>
        </p:txBody>
      </p:sp>
      <p:pic>
        <p:nvPicPr>
          <p:cNvPr id="6" name="Picture 5"/>
          <p:cNvPicPr>
            <a:picLocks noChangeAspect="1"/>
          </p:cNvPicPr>
          <p:nvPr/>
        </p:nvPicPr>
        <p:blipFill>
          <a:blip r:embed="rId3"/>
          <a:stretch>
            <a:fillRect/>
          </a:stretch>
        </p:blipFill>
        <p:spPr>
          <a:xfrm>
            <a:off x="6133333" y="1409606"/>
            <a:ext cx="5203936" cy="49114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4712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77335" y="365961"/>
            <a:ext cx="5186436" cy="664350"/>
          </a:xfrm>
          <a:prstGeom prst="rect">
            <a:avLst/>
          </a:prstGeom>
          <a:solidFill>
            <a:srgbClr val="FFC00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Problem and Objective</a:t>
            </a:r>
          </a:p>
        </p:txBody>
      </p:sp>
      <p:sp>
        <p:nvSpPr>
          <p:cNvPr id="7" name="Rectangle 6"/>
          <p:cNvSpPr/>
          <p:nvPr/>
        </p:nvSpPr>
        <p:spPr>
          <a:xfrm>
            <a:off x="199116" y="1074219"/>
            <a:ext cx="4879070" cy="2918941"/>
          </a:xfrm>
          <a:prstGeom prst="rect">
            <a:avLst/>
          </a:prstGeom>
        </p:spPr>
        <p:txBody>
          <a:bodyPr wrap="square">
            <a:spAutoFit/>
          </a:bodyPr>
          <a:lstStyle/>
          <a:p>
            <a:pPr marR="0" lvl="1">
              <a:lnSpc>
                <a:spcPct val="107000"/>
              </a:lnSpc>
              <a:spcBef>
                <a:spcPts val="0"/>
              </a:spcBef>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Project Statement/Goals</a:t>
            </a:r>
          </a:p>
          <a:p>
            <a:pPr marL="742950" marR="0" lvl="1" indent="-285750">
              <a:spcBef>
                <a:spcPts val="1200"/>
              </a:spcBef>
              <a:spcAft>
                <a:spcPts val="0"/>
              </a:spcAft>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How can we leverage existing HiRes stop bar video detection in the City of Detroit to predict performance (queuing</a:t>
            </a:r>
            <a:r>
              <a:rPr lang="en-US" sz="1050"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 at Urban intersections?  </a:t>
            </a:r>
          </a:p>
          <a:p>
            <a:pPr marL="742950" marR="0" lvl="1" indent="-285750">
              <a:spcBef>
                <a:spcPts val="1200"/>
              </a:spcBef>
              <a:spcAft>
                <a:spcPts val="0"/>
              </a:spcAft>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If so, how accurately can that be done relative to existing state of the practice metrics? </a:t>
            </a:r>
          </a:p>
          <a:p>
            <a:pPr marL="742950" marR="0" lvl="1" indent="-285750">
              <a:spcBef>
                <a:spcPts val="1200"/>
              </a:spcBef>
              <a:spcAft>
                <a:spcPts val="0"/>
              </a:spcAft>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Are there other existing data that can be leveraged to improve the accuracy of the performance metrics</a:t>
            </a:r>
            <a:r>
              <a:rPr lang="en-US" sz="1050" dirty="0">
                <a:latin typeface="Calibri" panose="020F0502020204030204" pitchFamily="34"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9" name="Rectangle 8"/>
          <p:cNvSpPr/>
          <p:nvPr/>
        </p:nvSpPr>
        <p:spPr>
          <a:xfrm>
            <a:off x="6090557" y="129138"/>
            <a:ext cx="4952544" cy="4528163"/>
          </a:xfrm>
          <a:prstGeom prst="rect">
            <a:avLst/>
          </a:prstGeom>
        </p:spPr>
        <p:txBody>
          <a:bodyPr wrap="square">
            <a:spAutoFit/>
          </a:bodyPr>
          <a:lstStyle/>
          <a:p>
            <a:pPr marR="0" lvl="1">
              <a:lnSpc>
                <a:spcPct val="107000"/>
              </a:lnSpc>
              <a:spcBef>
                <a:spcPts val="0"/>
              </a:spcBef>
              <a:spcAft>
                <a:spcPts val="0"/>
              </a:spcAft>
            </a:pPr>
            <a:r>
              <a:rPr lang="en-US" sz="2400" b="1" dirty="0">
                <a:latin typeface="Calibri" panose="020F0502020204030204" pitchFamily="34" charset="0"/>
                <a:ea typeface="Calibri" panose="020F0502020204030204" pitchFamily="34" charset="0"/>
                <a:cs typeface="Times New Roman" panose="02020603050405020304" pitchFamily="18" charset="0"/>
              </a:rPr>
              <a:t>Objective Statement</a:t>
            </a:r>
          </a:p>
          <a:p>
            <a:pPr marL="742950" lvl="1" indent="-285750">
              <a:lnSpc>
                <a:spcPct val="107000"/>
              </a:lnSpc>
              <a:spcBef>
                <a:spcPts val="1200"/>
              </a:spcBef>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Collect and Visualize existing High Resolution Signal Controller data at an intersections in the city of Detroit. </a:t>
            </a:r>
          </a:p>
          <a:p>
            <a:pPr marL="742950" lvl="1" indent="-285750">
              <a:lnSpc>
                <a:spcPct val="107000"/>
              </a:lnSpc>
              <a:spcBef>
                <a:spcPts val="1200"/>
              </a:spcBef>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Attempt to create a Methodology to define the performance measure logic using stop bar detection</a:t>
            </a:r>
          </a:p>
          <a:p>
            <a:pPr marL="742950" lvl="1" indent="-285750">
              <a:lnSpc>
                <a:spcPct val="107000"/>
              </a:lnSpc>
              <a:spcBef>
                <a:spcPts val="1200"/>
              </a:spcBef>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Compare/classify queue performance measure using advanced detection (real world) with performance measures using stop bar detection</a:t>
            </a:r>
          </a:p>
          <a:p>
            <a:pPr marL="742950" lvl="1" indent="-285750">
              <a:lnSpc>
                <a:spcPct val="107000"/>
              </a:lnSpc>
              <a:spcBef>
                <a:spcPts val="1200"/>
              </a:spcBef>
              <a:buFont typeface="+mj-lt"/>
              <a:buAutoNum type="romanLcPeriod"/>
            </a:pPr>
            <a:r>
              <a:rPr lang="en-US" sz="1600" dirty="0">
                <a:latin typeface="Calibri" panose="020F0502020204030204" pitchFamily="34" charset="0"/>
                <a:ea typeface="Calibri" panose="020F0502020204030204" pitchFamily="34" charset="0"/>
                <a:cs typeface="Times New Roman" panose="02020603050405020304" pitchFamily="18" charset="0"/>
              </a:rPr>
              <a:t>Allow method to be able to Scale and measure the performance difference between advanced and stop bar logic.</a:t>
            </a:r>
          </a:p>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9080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1979" y="1420586"/>
            <a:ext cx="5413947" cy="4054927"/>
          </a:xfrm>
          <a:prstGeom prst="rect">
            <a:avLst/>
          </a:prstGeom>
        </p:spPr>
      </p:pic>
      <p:sp>
        <p:nvSpPr>
          <p:cNvPr id="8" name="Rectangle 7"/>
          <p:cNvSpPr/>
          <p:nvPr/>
        </p:nvSpPr>
        <p:spPr>
          <a:xfrm>
            <a:off x="5863771" y="133082"/>
            <a:ext cx="6219371" cy="6124754"/>
          </a:xfrm>
          <a:prstGeom prst="rect">
            <a:avLst/>
          </a:prstGeom>
        </p:spPr>
        <p:txBody>
          <a:bodyPr wrap="square">
            <a:spAutoFit/>
          </a:bodyPr>
          <a:lstStyle/>
          <a:p>
            <a:pPr marL="171450" lvl="0" indent="-171450">
              <a:spcBef>
                <a:spcPts val="600"/>
              </a:spcBef>
              <a:buFont typeface="Arial" panose="020B0604020202020204" pitchFamily="34" charset="0"/>
              <a:buChar char="•"/>
            </a:pPr>
            <a:r>
              <a:rPr lang="en-US" sz="1100" dirty="0"/>
              <a:t>Data Extracted from Miovision API – </a:t>
            </a:r>
          </a:p>
          <a:p>
            <a:pPr marL="628650" lvl="1" indent="-171450">
              <a:spcBef>
                <a:spcPts val="600"/>
              </a:spcBef>
              <a:buFont typeface="Arial" panose="020B0604020202020204" pitchFamily="34" charset="0"/>
              <a:buChar char="•"/>
            </a:pPr>
            <a:r>
              <a:rPr lang="en-US" sz="1100" dirty="0"/>
              <a:t>November 30</a:t>
            </a:r>
            <a:r>
              <a:rPr lang="en-US" sz="1100" baseline="30000" dirty="0"/>
              <a:t>th</a:t>
            </a:r>
            <a:r>
              <a:rPr lang="en-US" sz="1100" dirty="0"/>
              <a:t> was chosen</a:t>
            </a:r>
          </a:p>
          <a:p>
            <a:pPr marL="628650" lvl="1" indent="-171450">
              <a:spcBef>
                <a:spcPts val="600"/>
              </a:spcBef>
              <a:buFont typeface="Arial" panose="020B0604020202020204" pitchFamily="34" charset="0"/>
              <a:buChar char="•"/>
            </a:pPr>
            <a:r>
              <a:rPr lang="en-US" sz="1100" dirty="0"/>
              <a:t>Day within the last month with highest southbound movement and overall signal volume for the day and per hour to account for worst case scenario. </a:t>
            </a:r>
          </a:p>
          <a:p>
            <a:pPr marL="628650" lvl="1" indent="-171450">
              <a:spcBef>
                <a:spcPts val="600"/>
              </a:spcBef>
              <a:buFont typeface="Arial" panose="020B0604020202020204" pitchFamily="34" charset="0"/>
              <a:buChar char="•"/>
            </a:pPr>
            <a:r>
              <a:rPr lang="en-US" sz="1100" dirty="0"/>
              <a:t>High Resolution (HiRes) Data Extracted:</a:t>
            </a:r>
          </a:p>
          <a:p>
            <a:pPr marL="1085850" lvl="2" indent="-171450">
              <a:spcBef>
                <a:spcPts val="600"/>
              </a:spcBef>
              <a:buFont typeface="Arial" panose="020B0604020202020204" pitchFamily="34" charset="0"/>
              <a:buChar char="•"/>
            </a:pPr>
            <a:r>
              <a:rPr lang="en-US" sz="1100" dirty="0"/>
              <a:t>Stop-Bar Detection data </a:t>
            </a:r>
          </a:p>
          <a:p>
            <a:pPr marL="1085850" lvl="2" indent="-171450">
              <a:spcBef>
                <a:spcPts val="600"/>
              </a:spcBef>
              <a:buFont typeface="Arial" panose="020B0604020202020204" pitchFamily="34" charset="0"/>
              <a:buChar char="•"/>
            </a:pPr>
            <a:r>
              <a:rPr lang="en-US" sz="1100" dirty="0"/>
              <a:t>Advance Pulse-Box Detection data</a:t>
            </a:r>
          </a:p>
          <a:p>
            <a:pPr marL="1085850" lvl="2" indent="-171450">
              <a:spcBef>
                <a:spcPts val="600"/>
              </a:spcBef>
              <a:buFont typeface="Arial" panose="020B0604020202020204" pitchFamily="34" charset="0"/>
              <a:buChar char="•"/>
            </a:pPr>
            <a:r>
              <a:rPr lang="en-US" sz="1100" dirty="0"/>
              <a:t>Turning Movement Counts data (TMC)</a:t>
            </a:r>
          </a:p>
          <a:p>
            <a:pPr marL="628650" lvl="1" indent="-171450">
              <a:spcBef>
                <a:spcPts val="600"/>
              </a:spcBef>
              <a:buFont typeface="Arial" panose="020B0604020202020204" pitchFamily="34" charset="0"/>
              <a:buChar char="•"/>
            </a:pPr>
            <a:r>
              <a:rPr lang="en-US" sz="1100" dirty="0"/>
              <a:t>Aggregated 1-minute Data Extracted”</a:t>
            </a:r>
          </a:p>
          <a:p>
            <a:pPr marL="1085850" lvl="2" indent="-171450">
              <a:spcBef>
                <a:spcPts val="600"/>
              </a:spcBef>
              <a:buFont typeface="Arial" panose="020B0604020202020204" pitchFamily="34" charset="0"/>
              <a:buChar char="•"/>
            </a:pPr>
            <a:r>
              <a:rPr lang="en-US" sz="1100" dirty="0"/>
              <a:t>Turning Movement Counts</a:t>
            </a:r>
          </a:p>
          <a:p>
            <a:pPr marL="171450" lvl="0" indent="-171450">
              <a:spcBef>
                <a:spcPts val="600"/>
              </a:spcBef>
              <a:buFont typeface="Arial" panose="020B0604020202020204" pitchFamily="34" charset="0"/>
              <a:buChar char="•"/>
            </a:pPr>
            <a:r>
              <a:rPr lang="en-US" sz="1100" dirty="0"/>
              <a:t>Account for Timestamp time in extraction (based on UTC time for the HiRes data and local time for the TMC) – HiRes had to be converted to local time.</a:t>
            </a:r>
          </a:p>
          <a:p>
            <a:pPr marL="171450" lvl="0" indent="-171450">
              <a:spcBef>
                <a:spcPts val="600"/>
              </a:spcBef>
              <a:buFont typeface="Arial" panose="020B0604020202020204" pitchFamily="34" charset="0"/>
              <a:buChar char="•"/>
            </a:pPr>
            <a:r>
              <a:rPr lang="en-US" sz="1100" dirty="0"/>
              <a:t>Extracted HiRes files were a series of 1-hr groups in JSON format that needed conversion and joining</a:t>
            </a:r>
          </a:p>
          <a:p>
            <a:pPr marL="171450" lvl="0" indent="-171450">
              <a:spcBef>
                <a:spcPts val="600"/>
              </a:spcBef>
              <a:buFont typeface="Arial" panose="020B0604020202020204" pitchFamily="34" charset="0"/>
              <a:buChar char="•"/>
            </a:pPr>
            <a:r>
              <a:rPr lang="en-US" sz="1100" dirty="0"/>
              <a:t>JSON converted to .txt files then worked with as .csv</a:t>
            </a:r>
          </a:p>
          <a:p>
            <a:pPr marL="171450" lvl="0" indent="-171450">
              <a:spcBef>
                <a:spcPts val="600"/>
              </a:spcBef>
              <a:buFont typeface="Arial" panose="020B0604020202020204" pitchFamily="34" charset="0"/>
              <a:buChar char="•"/>
            </a:pPr>
            <a:r>
              <a:rPr lang="en-US" sz="1100" dirty="0"/>
              <a:t>Timestamp converted to regular time with millisecond precision (functional time accuracy is to 100 millisecond [i.e.: 0.1 seconds])</a:t>
            </a:r>
          </a:p>
          <a:p>
            <a:pPr marL="171450" lvl="0" indent="-171450">
              <a:spcBef>
                <a:spcPts val="600"/>
              </a:spcBef>
              <a:buFont typeface="Arial" panose="020B0604020202020204" pitchFamily="34" charset="0"/>
              <a:buChar char="•"/>
            </a:pPr>
            <a:r>
              <a:rPr lang="en-US" sz="1100" dirty="0"/>
              <a:t>Data was checked for errors and gaps (missing data)</a:t>
            </a:r>
          </a:p>
          <a:p>
            <a:pPr marL="171450" lvl="0" indent="-171450">
              <a:spcBef>
                <a:spcPts val="600"/>
              </a:spcBef>
              <a:buFont typeface="Arial" panose="020B0604020202020204" pitchFamily="34" charset="0"/>
              <a:buChar char="•"/>
            </a:pPr>
            <a:r>
              <a:rPr lang="en-US" sz="1100" dirty="0"/>
              <a:t>A queue estimation model was built from advanced and stop-bar detection boxes (paired with the traffic signal status [red or green]). However, error was high. </a:t>
            </a:r>
          </a:p>
          <a:p>
            <a:pPr marL="628650" lvl="1" indent="-171450">
              <a:spcBef>
                <a:spcPts val="600"/>
              </a:spcBef>
              <a:buFont typeface="Arial" panose="020B0604020202020204" pitchFamily="34" charset="0"/>
              <a:buChar char="•"/>
            </a:pPr>
            <a:r>
              <a:rPr lang="en-US" sz="1100" dirty="0"/>
              <a:t>Alternatively, a queue estimation model was used from the HiRes TMC data. </a:t>
            </a:r>
          </a:p>
          <a:p>
            <a:pPr marL="171450" lvl="0" indent="-171450">
              <a:spcBef>
                <a:spcPts val="600"/>
              </a:spcBef>
              <a:buFont typeface="Arial" panose="020B0604020202020204" pitchFamily="34" charset="0"/>
              <a:buChar char="•"/>
            </a:pPr>
            <a:r>
              <a:rPr lang="en-US" sz="1100" dirty="0"/>
              <a:t>Visualization:</a:t>
            </a:r>
          </a:p>
          <a:p>
            <a:pPr marL="628650" lvl="1" indent="-171450">
              <a:spcBef>
                <a:spcPts val="600"/>
              </a:spcBef>
              <a:buFont typeface="Arial" panose="020B0604020202020204" pitchFamily="34" charset="0"/>
              <a:buChar char="•"/>
            </a:pPr>
            <a:r>
              <a:rPr lang="en-US" sz="1100" dirty="0"/>
              <a:t>HiRes Stop Bar Detection data was graphed for visual inspection of the arrivals on Red and Green. </a:t>
            </a:r>
          </a:p>
          <a:p>
            <a:pPr marL="171450" lvl="0" indent="-171450">
              <a:spcBef>
                <a:spcPts val="600"/>
              </a:spcBef>
              <a:buFont typeface="Arial" panose="020B0604020202020204" pitchFamily="34" charset="0"/>
              <a:buChar char="•"/>
            </a:pPr>
            <a:r>
              <a:rPr lang="en-US" sz="1100" dirty="0"/>
              <a:t>Recreated Stop-Bar Detection, signal status (and time left on red or green), headway (closeness of vehicles), speed, and historical TMC (some of those items were not accurate enough and were not used in the model).</a:t>
            </a:r>
          </a:p>
          <a:p>
            <a:pPr marL="171450" lvl="0" indent="-171450">
              <a:spcBef>
                <a:spcPts val="600"/>
              </a:spcBef>
              <a:buFont typeface="Arial" panose="020B0604020202020204" pitchFamily="34" charset="0"/>
              <a:buChar char="•"/>
            </a:pPr>
            <a:r>
              <a:rPr lang="en-US" sz="1100" dirty="0"/>
              <a:t>Model – Queue prediction (classification) discussed next section</a:t>
            </a:r>
          </a:p>
        </p:txBody>
      </p:sp>
      <p:sp>
        <p:nvSpPr>
          <p:cNvPr id="9" name="Title 1"/>
          <p:cNvSpPr txBox="1">
            <a:spLocks/>
          </p:cNvSpPr>
          <p:nvPr/>
        </p:nvSpPr>
        <p:spPr>
          <a:xfrm>
            <a:off x="677335" y="365961"/>
            <a:ext cx="5186436" cy="664350"/>
          </a:xfrm>
          <a:prstGeom prst="rect">
            <a:avLst/>
          </a:prstGeom>
          <a:solidFill>
            <a:srgbClr val="FFC00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Methodology</a:t>
            </a:r>
          </a:p>
        </p:txBody>
      </p:sp>
    </p:spTree>
    <p:extLst>
      <p:ext uri="{BB962C8B-B14F-4D97-AF65-F5344CB8AC3E}">
        <p14:creationId xmlns:p14="http://schemas.microsoft.com/office/powerpoint/2010/main" val="42349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691744" y="2952090"/>
            <a:ext cx="2100942" cy="619272"/>
          </a:xfrm>
          <a:prstGeom prst="rect">
            <a:avLst/>
          </a:prstGeom>
        </p:spPr>
        <p:txBody>
          <a:bodyPr wrap="square">
            <a:spAutoFit/>
          </a:bodyPr>
          <a:lstStyle/>
          <a:p>
            <a:pPr>
              <a:lnSpc>
                <a:spcPct val="107000"/>
              </a:lnSpc>
            </a:pPr>
            <a:r>
              <a:rPr lang="en-US" sz="1600" b="1" dirty="0">
                <a:latin typeface="Calibri" panose="020F0502020204030204" pitchFamily="34" charset="0"/>
                <a:ea typeface="Calibri" panose="020F0502020204030204" pitchFamily="34" charset="0"/>
                <a:cs typeface="Times New Roman" panose="02020603050405020304" pitchFamily="18" charset="0"/>
              </a:rPr>
              <a:t>Basic Class </a:t>
            </a:r>
          </a:p>
          <a:p>
            <a:pPr>
              <a:lnSpc>
                <a:spcPct val="107000"/>
              </a:lnSpc>
            </a:pPr>
            <a:r>
              <a:rPr lang="en-US" sz="1600" b="1" dirty="0">
                <a:latin typeface="Calibri" panose="020F0502020204030204" pitchFamily="34" charset="0"/>
                <a:ea typeface="Calibri" panose="020F0502020204030204" pitchFamily="34" charset="0"/>
                <a:cs typeface="Times New Roman" panose="02020603050405020304" pitchFamily="18" charset="0"/>
              </a:rPr>
              <a:t>Descriptive Statistics</a:t>
            </a:r>
          </a:p>
        </p:txBody>
      </p:sp>
      <p:sp>
        <p:nvSpPr>
          <p:cNvPr id="9" name="Title 1"/>
          <p:cNvSpPr txBox="1">
            <a:spLocks/>
          </p:cNvSpPr>
          <p:nvPr/>
        </p:nvSpPr>
        <p:spPr>
          <a:xfrm>
            <a:off x="677335" y="365961"/>
            <a:ext cx="5186436" cy="664350"/>
          </a:xfrm>
          <a:prstGeom prst="rect">
            <a:avLst/>
          </a:prstGeom>
          <a:solidFill>
            <a:srgbClr val="FFC000"/>
          </a:solidFill>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Methodology and Schema</a:t>
            </a:r>
          </a:p>
        </p:txBody>
      </p:sp>
      <p:pic>
        <p:nvPicPr>
          <p:cNvPr id="2" name="Picture 1"/>
          <p:cNvPicPr>
            <a:picLocks noChangeAspect="1"/>
          </p:cNvPicPr>
          <p:nvPr/>
        </p:nvPicPr>
        <p:blipFill>
          <a:blip r:embed="rId2"/>
          <a:stretch>
            <a:fillRect/>
          </a:stretch>
        </p:blipFill>
        <p:spPr>
          <a:xfrm>
            <a:off x="6533220" y="-21772"/>
            <a:ext cx="5591032" cy="6795505"/>
          </a:xfrm>
          <a:prstGeom prst="rect">
            <a:avLst/>
          </a:prstGeom>
          <a:ln>
            <a:noFill/>
          </a:ln>
          <a:effectLst>
            <a:outerShdw blurRad="292100" dist="139700" dir="2700000" algn="tl" rotWithShape="0">
              <a:srgbClr val="333333">
                <a:alpha val="65000"/>
              </a:srgbClr>
            </a:outerShdw>
          </a:effectLst>
        </p:spPr>
      </p:pic>
      <p:sp>
        <p:nvSpPr>
          <p:cNvPr id="3" name="Rectangle 1"/>
          <p:cNvSpPr>
            <a:spLocks noChangeArrowheads="1"/>
          </p:cNvSpPr>
          <p:nvPr/>
        </p:nvSpPr>
        <p:spPr bwMode="auto">
          <a:xfrm>
            <a:off x="580562" y="1153082"/>
            <a:ext cx="3713853"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Unicode MS" panose="020B0604020202020204" pitchFamily="34" charset="-128"/>
                <a:ea typeface="Times New Roman" panose="02020603050405020304" pitchFamily="18" charset="0"/>
                <a:cs typeface="Courier New" panose="02070309020205020404" pitchFamily="49" charset="0"/>
              </a:rPr>
              <a:t>DATA DIMENSION: </a:t>
            </a:r>
            <a:r>
              <a:rPr kumimoji="0" lang="en-US" altLang="en-US" sz="1600" b="0" i="0" u="none" strike="noStrike" cap="none" normalizeH="0" baseline="0" dirty="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1343 x 19 (final set)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410635" y="1522074"/>
            <a:ext cx="4166378" cy="4094955"/>
          </a:xfrm>
          <a:prstGeom prst="rect">
            <a:avLst/>
          </a:prstGeom>
        </p:spPr>
      </p:pic>
      <p:pic>
        <p:nvPicPr>
          <p:cNvPr id="10" name="Picture 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1591" y="3559629"/>
            <a:ext cx="1643380" cy="2254885"/>
          </a:xfrm>
          <a:prstGeom prst="rect">
            <a:avLst/>
          </a:prstGeom>
          <a:noFill/>
          <a:ln>
            <a:noFill/>
          </a:ln>
        </p:spPr>
      </p:pic>
    </p:spTree>
    <p:extLst>
      <p:ext uri="{BB962C8B-B14F-4D97-AF65-F5344CB8AC3E}">
        <p14:creationId xmlns:p14="http://schemas.microsoft.com/office/powerpoint/2010/main" val="40034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0158" y="365130"/>
            <a:ext cx="3837904" cy="749731"/>
          </a:xfrm>
          <a:solidFill>
            <a:srgbClr val="FFC000"/>
          </a:solidFill>
        </p:spPr>
        <p:txBody>
          <a:bodyPr vert="horz" lIns="91440" tIns="45720" rIns="91440" bIns="45720" rtlCol="0" anchor="ctr">
            <a:normAutofit/>
          </a:bodyPr>
          <a:lstStyle/>
          <a:p>
            <a:r>
              <a:rPr lang="en-US" sz="3600" b="1" dirty="0"/>
              <a:t>MODEL BUILDING:</a:t>
            </a:r>
          </a:p>
        </p:txBody>
      </p:sp>
      <p:sp>
        <p:nvSpPr>
          <p:cNvPr id="3" name="Content Placeholder 2"/>
          <p:cNvSpPr>
            <a:spLocks noGrp="1"/>
          </p:cNvSpPr>
          <p:nvPr>
            <p:ph idx="1"/>
          </p:nvPr>
        </p:nvSpPr>
        <p:spPr>
          <a:xfrm>
            <a:off x="838201" y="1315454"/>
            <a:ext cx="4102768" cy="4104959"/>
          </a:xfrm>
        </p:spPr>
        <p:txBody>
          <a:bodyPr vert="horz" lIns="91440" tIns="45720" rIns="91440" bIns="45720" rtlCol="0" anchor="t">
            <a:normAutofit lnSpcReduction="10000"/>
          </a:bodyPr>
          <a:lstStyle/>
          <a:p>
            <a:pPr marL="0" indent="0">
              <a:buNone/>
            </a:pPr>
            <a:r>
              <a:rPr lang="en-US" sz="2400" dirty="0">
                <a:latin typeface="Georgia" panose="02040502050405020303" pitchFamily="18" charset="0"/>
                <a:cs typeface="Arial" panose="020B0604020202020204" pitchFamily="34" charset="0"/>
              </a:rPr>
              <a:t>Data- Non-Linear</a:t>
            </a:r>
          </a:p>
          <a:p>
            <a:pPr marL="0" indent="0">
              <a:buNone/>
            </a:pPr>
            <a:r>
              <a:rPr lang="en-US" sz="2400" dirty="0">
                <a:latin typeface="Georgia" panose="02040502050405020303" pitchFamily="18" charset="0"/>
                <a:cs typeface="Arial" panose="020B0604020202020204" pitchFamily="34" charset="0"/>
              </a:rPr>
              <a:t>Model –Non-Linear</a:t>
            </a:r>
          </a:p>
          <a:p>
            <a:pPr marL="0" indent="0">
              <a:buNone/>
            </a:pPr>
            <a:endParaRPr lang="en-US" sz="2400" dirty="0">
              <a:latin typeface="Georgia" panose="02040502050405020303" pitchFamily="18" charset="0"/>
              <a:cs typeface="Arial" panose="020B0604020202020204" pitchFamily="34" charset="0"/>
            </a:endParaRPr>
          </a:p>
          <a:p>
            <a:pPr marL="0" indent="0">
              <a:buNone/>
            </a:pPr>
            <a:r>
              <a:rPr lang="en-US" sz="2400" dirty="0">
                <a:latin typeface="Georgia" panose="02040502050405020303" pitchFamily="18" charset="0"/>
                <a:cs typeface="Arial" panose="020B0604020202020204" pitchFamily="34" charset="0"/>
              </a:rPr>
              <a:t>Models Chosen-   </a:t>
            </a:r>
          </a:p>
          <a:p>
            <a:pPr algn="l"/>
            <a:r>
              <a:rPr lang="en-US" sz="1800" b="1" i="0" u="none" strike="noStrike" baseline="0" dirty="0">
                <a:latin typeface="Calibri-Bold"/>
              </a:rPr>
              <a:t>1. Logistic Regression</a:t>
            </a:r>
          </a:p>
          <a:p>
            <a:pPr algn="l"/>
            <a:r>
              <a:rPr lang="en-US" sz="1800" b="1" i="0" u="none" strike="noStrike" baseline="0" dirty="0">
                <a:latin typeface="Calibri-Bold"/>
              </a:rPr>
              <a:t>2. Decision Tree</a:t>
            </a:r>
          </a:p>
          <a:p>
            <a:pPr algn="l"/>
            <a:r>
              <a:rPr lang="en-US" sz="1800" b="1" i="0" u="none" strike="noStrike" baseline="0" dirty="0">
                <a:latin typeface="Calibri-Bold"/>
              </a:rPr>
              <a:t>3. Linear Discriminant Analysis</a:t>
            </a:r>
          </a:p>
          <a:p>
            <a:pPr algn="l"/>
            <a:r>
              <a:rPr lang="en-US" sz="1800" b="1" i="0" u="none" strike="noStrike" baseline="0" dirty="0">
                <a:latin typeface="Calibri-Bold"/>
              </a:rPr>
              <a:t>4. K nearest Neighbors</a:t>
            </a:r>
          </a:p>
          <a:p>
            <a:pPr algn="l"/>
            <a:r>
              <a:rPr lang="en-US" sz="1800" b="1" i="0" u="none" strike="noStrike" baseline="0" dirty="0">
                <a:latin typeface="Calibri-Bold"/>
              </a:rPr>
              <a:t>5. Gaussian Naïve Bayes</a:t>
            </a:r>
          </a:p>
          <a:p>
            <a:pPr algn="l"/>
            <a:r>
              <a:rPr lang="en-US" sz="1800" b="1" i="0" u="none" strike="noStrike" baseline="0" dirty="0">
                <a:latin typeface="Calibri-Bold"/>
              </a:rPr>
              <a:t>6. SVM</a:t>
            </a:r>
          </a:p>
          <a:p>
            <a:pPr algn="l"/>
            <a:r>
              <a:rPr lang="en-US" sz="1800" b="1" i="0" u="none" strike="noStrike" baseline="0" dirty="0">
                <a:latin typeface="Calibri-Bold"/>
              </a:rPr>
              <a:t>7. NN -Multilayer Perceptron</a:t>
            </a:r>
            <a:endParaRPr lang="en-US" sz="2400" dirty="0">
              <a:latin typeface="Georgia" panose="02040502050405020303" pitchFamily="18" charset="0"/>
              <a:cs typeface="Arial" panose="020B0604020202020204" pitchFamily="34" charset="0"/>
            </a:endParaRPr>
          </a:p>
        </p:txBody>
      </p:sp>
      <p:graphicFrame>
        <p:nvGraphicFramePr>
          <p:cNvPr id="4" name="Table 3">
            <a:extLst>
              <a:ext uri="{FF2B5EF4-FFF2-40B4-BE49-F238E27FC236}">
                <a16:creationId xmlns:a16="http://schemas.microsoft.com/office/drawing/2014/main" id="{452B2B9E-C9F8-4B44-A65A-43476DC07491}"/>
              </a:ext>
            </a:extLst>
          </p:cNvPr>
          <p:cNvGraphicFramePr>
            <a:graphicFrameLocks noGrp="1"/>
          </p:cNvGraphicFramePr>
          <p:nvPr>
            <p:extLst>
              <p:ext uri="{D42A27DB-BD31-4B8C-83A1-F6EECF244321}">
                <p14:modId xmlns:p14="http://schemas.microsoft.com/office/powerpoint/2010/main" val="512015932"/>
              </p:ext>
            </p:extLst>
          </p:nvPr>
        </p:nvGraphicFramePr>
        <p:xfrm>
          <a:off x="4907465" y="2785187"/>
          <a:ext cx="6768596" cy="2434633"/>
        </p:xfrm>
        <a:graphic>
          <a:graphicData uri="http://schemas.openxmlformats.org/drawingml/2006/table">
            <a:tbl>
              <a:tblPr firstRow="1" firstCol="1" bandRow="1">
                <a:tableStyleId>{5C22544A-7EE6-4342-B048-85BDC9FD1C3A}</a:tableStyleId>
              </a:tblPr>
              <a:tblGrid>
                <a:gridCol w="2255716">
                  <a:extLst>
                    <a:ext uri="{9D8B030D-6E8A-4147-A177-3AD203B41FA5}">
                      <a16:colId xmlns:a16="http://schemas.microsoft.com/office/drawing/2014/main" val="2838298207"/>
                    </a:ext>
                  </a:extLst>
                </a:gridCol>
                <a:gridCol w="2256440">
                  <a:extLst>
                    <a:ext uri="{9D8B030D-6E8A-4147-A177-3AD203B41FA5}">
                      <a16:colId xmlns:a16="http://schemas.microsoft.com/office/drawing/2014/main" val="3537244818"/>
                    </a:ext>
                  </a:extLst>
                </a:gridCol>
                <a:gridCol w="2256440">
                  <a:extLst>
                    <a:ext uri="{9D8B030D-6E8A-4147-A177-3AD203B41FA5}">
                      <a16:colId xmlns:a16="http://schemas.microsoft.com/office/drawing/2014/main" val="1985817252"/>
                    </a:ext>
                  </a:extLst>
                </a:gridCol>
              </a:tblGrid>
              <a:tr h="269130">
                <a:tc>
                  <a:txBody>
                    <a:bodyPr/>
                    <a:lstStyle/>
                    <a:p>
                      <a:pPr marL="0" marR="0">
                        <a:lnSpc>
                          <a:spcPct val="107000"/>
                        </a:lnSpc>
                        <a:spcBef>
                          <a:spcPts val="0"/>
                        </a:spcBef>
                        <a:spcAft>
                          <a:spcPts val="0"/>
                        </a:spcAft>
                      </a:pPr>
                      <a:r>
                        <a:rPr lang="en-US" sz="1100">
                          <a:effectLst/>
                        </a:rPr>
                        <a:t>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TRAINING ACCURACY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TESTING ACCURACY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8111554"/>
                  </a:ext>
                </a:extLst>
              </a:tr>
              <a:tr h="269130">
                <a:tc>
                  <a:txBody>
                    <a:bodyPr/>
                    <a:lstStyle/>
                    <a:p>
                      <a:pPr marL="0" marR="0">
                        <a:lnSpc>
                          <a:spcPct val="107000"/>
                        </a:lnSpc>
                        <a:spcBef>
                          <a:spcPts val="0"/>
                        </a:spcBef>
                        <a:spcAft>
                          <a:spcPts val="0"/>
                        </a:spcAft>
                      </a:pPr>
                      <a:r>
                        <a:rPr lang="en-US" sz="1100">
                          <a:effectLst/>
                        </a:rPr>
                        <a:t>1. Logistic Regression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8849638"/>
                  </a:ext>
                </a:extLst>
              </a:tr>
              <a:tr h="269130">
                <a:tc>
                  <a:txBody>
                    <a:bodyPr/>
                    <a:lstStyle/>
                    <a:p>
                      <a:pPr marL="0" marR="0">
                        <a:lnSpc>
                          <a:spcPct val="107000"/>
                        </a:lnSpc>
                        <a:spcBef>
                          <a:spcPts val="0"/>
                        </a:spcBef>
                        <a:spcAft>
                          <a:spcPts val="0"/>
                        </a:spcAft>
                      </a:pPr>
                      <a:r>
                        <a:rPr lang="en-US" sz="1100">
                          <a:effectLst/>
                        </a:rPr>
                        <a:t>2. Decision Tree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0.75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7510957"/>
                  </a:ext>
                </a:extLst>
              </a:tr>
              <a:tr h="269130">
                <a:tc>
                  <a:txBody>
                    <a:bodyPr/>
                    <a:lstStyle/>
                    <a:p>
                      <a:pPr marL="0" marR="0">
                        <a:lnSpc>
                          <a:spcPct val="107000"/>
                        </a:lnSpc>
                        <a:spcBef>
                          <a:spcPts val="0"/>
                        </a:spcBef>
                        <a:spcAft>
                          <a:spcPts val="0"/>
                        </a:spcAft>
                      </a:pPr>
                      <a:r>
                        <a:rPr lang="en-US" sz="1100">
                          <a:effectLst/>
                        </a:rPr>
                        <a:t>3. Linear Discriminant Analysis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4262469"/>
                  </a:ext>
                </a:extLst>
              </a:tr>
              <a:tr h="269130">
                <a:tc>
                  <a:txBody>
                    <a:bodyPr/>
                    <a:lstStyle/>
                    <a:p>
                      <a:pPr marL="0" marR="0">
                        <a:lnSpc>
                          <a:spcPct val="107000"/>
                        </a:lnSpc>
                        <a:spcBef>
                          <a:spcPts val="0"/>
                        </a:spcBef>
                        <a:spcAft>
                          <a:spcPts val="0"/>
                        </a:spcAft>
                      </a:pPr>
                      <a:r>
                        <a:rPr lang="en-US" sz="1100">
                          <a:effectLst/>
                        </a:rPr>
                        <a:t>4. K Nearest Neighbors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1057181"/>
                  </a:ext>
                </a:extLst>
              </a:tr>
              <a:tr h="550723">
                <a:tc>
                  <a:txBody>
                    <a:bodyPr/>
                    <a:lstStyle/>
                    <a:p>
                      <a:pPr marL="0" marR="0">
                        <a:lnSpc>
                          <a:spcPct val="107000"/>
                        </a:lnSpc>
                        <a:spcBef>
                          <a:spcPts val="0"/>
                        </a:spcBef>
                        <a:spcAft>
                          <a:spcPts val="0"/>
                        </a:spcAft>
                      </a:pPr>
                      <a:r>
                        <a:rPr lang="en-US" sz="1100">
                          <a:effectLst/>
                        </a:rPr>
                        <a:t>5. Gaussian Naïve Bayes</a:t>
                      </a:r>
                    </a:p>
                    <a:p>
                      <a:pPr marL="0" marR="0">
                        <a:lnSpc>
                          <a:spcPct val="107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1686861"/>
                  </a:ext>
                </a:extLst>
              </a:tr>
              <a:tr h="269130">
                <a:tc>
                  <a:txBody>
                    <a:bodyPr/>
                    <a:lstStyle/>
                    <a:p>
                      <a:pPr marL="0" marR="0">
                        <a:lnSpc>
                          <a:spcPct val="107000"/>
                        </a:lnSpc>
                        <a:spcBef>
                          <a:spcPts val="0"/>
                        </a:spcBef>
                        <a:spcAft>
                          <a:spcPts val="0"/>
                        </a:spcAft>
                      </a:pPr>
                      <a:r>
                        <a:rPr lang="en-US" sz="1100">
                          <a:effectLst/>
                        </a:rPr>
                        <a:t>6. SVM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508394"/>
                  </a:ext>
                </a:extLst>
              </a:tr>
              <a:tr h="269130">
                <a:tc>
                  <a:txBody>
                    <a:bodyPr/>
                    <a:lstStyle/>
                    <a:p>
                      <a:pPr marL="0" marR="0">
                        <a:lnSpc>
                          <a:spcPct val="107000"/>
                        </a:lnSpc>
                        <a:spcBef>
                          <a:spcPts val="0"/>
                        </a:spcBef>
                        <a:spcAft>
                          <a:spcPts val="0"/>
                        </a:spcAft>
                      </a:pPr>
                      <a:r>
                        <a:rPr lang="en-US" sz="1100">
                          <a:effectLst/>
                        </a:rPr>
                        <a:t>7. NN -Multilayer Perceptron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0802257"/>
                  </a:ext>
                </a:extLst>
              </a:tr>
            </a:tbl>
          </a:graphicData>
        </a:graphic>
      </p:graphicFrame>
      <p:sp>
        <p:nvSpPr>
          <p:cNvPr id="5" name="Content Placeholder 2">
            <a:extLst>
              <a:ext uri="{FF2B5EF4-FFF2-40B4-BE49-F238E27FC236}">
                <a16:creationId xmlns:a16="http://schemas.microsoft.com/office/drawing/2014/main" id="{B3F607BA-406B-4A7E-8DD3-B7561C73F041}"/>
              </a:ext>
            </a:extLst>
          </p:cNvPr>
          <p:cNvSpPr txBox="1">
            <a:spLocks/>
          </p:cNvSpPr>
          <p:nvPr/>
        </p:nvSpPr>
        <p:spPr>
          <a:xfrm>
            <a:off x="6482431" y="2057573"/>
            <a:ext cx="4102768" cy="7979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dirty="0">
                <a:latin typeface="Georgia" panose="02040502050405020303" pitchFamily="18" charset="0"/>
                <a:cs typeface="Arial" panose="020B0604020202020204" pitchFamily="34" charset="0"/>
              </a:rPr>
              <a:t> Model Comparison:</a:t>
            </a:r>
          </a:p>
        </p:txBody>
      </p:sp>
    </p:spTree>
    <p:extLst>
      <p:ext uri="{BB962C8B-B14F-4D97-AF65-F5344CB8AC3E}">
        <p14:creationId xmlns:p14="http://schemas.microsoft.com/office/powerpoint/2010/main" val="2660738677"/>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85205"/>
            <a:ext cx="5466346" cy="1719977"/>
          </a:xfrm>
        </p:spPr>
        <p:txBody>
          <a:bodyPr vert="horz" lIns="91440" tIns="45720" rIns="91440" bIns="45720" rtlCol="0" anchor="t">
            <a:normAutofit/>
          </a:bodyPr>
          <a:lstStyle/>
          <a:p>
            <a:pPr marL="0" indent="0">
              <a:buNone/>
            </a:pPr>
            <a:r>
              <a:rPr lang="en-US" sz="1400" dirty="0">
                <a:latin typeface="Georgia" panose="02040502050405020303" pitchFamily="18" charset="0"/>
                <a:cs typeface="Arial" panose="020B0604020202020204" pitchFamily="34" charset="0"/>
              </a:rPr>
              <a:t>Top-performing Models discovered</a:t>
            </a:r>
          </a:p>
          <a:p>
            <a:r>
              <a:rPr lang="en-US" sz="1400" b="1" i="0" u="none" strike="noStrike" baseline="0" dirty="0">
                <a:latin typeface="Calibri-Bold"/>
              </a:rPr>
              <a:t>KNN-K-Nearest Neighbors</a:t>
            </a:r>
          </a:p>
          <a:p>
            <a:pPr algn="l"/>
            <a:r>
              <a:rPr lang="en-US" sz="1400" b="1" i="0" u="none" strike="noStrike" baseline="0" dirty="0">
                <a:latin typeface="Calibri-Bold"/>
              </a:rPr>
              <a:t>SVM</a:t>
            </a:r>
          </a:p>
          <a:p>
            <a:pPr algn="l"/>
            <a:r>
              <a:rPr lang="en-US" sz="1400" b="1" i="0" u="none" strike="noStrike" baseline="0" dirty="0">
                <a:latin typeface="Calibri-Bold"/>
              </a:rPr>
              <a:t>NN-Perceptron</a:t>
            </a:r>
          </a:p>
          <a:p>
            <a:pPr marL="0" indent="0" algn="l">
              <a:buNone/>
            </a:pPr>
            <a:endParaRPr lang="en-US" sz="1400" dirty="0">
              <a:latin typeface="Georgia" panose="02040502050405020303" pitchFamily="18" charset="0"/>
              <a:cs typeface="Arial" panose="020B0604020202020204" pitchFamily="34" charset="0"/>
            </a:endParaRPr>
          </a:p>
        </p:txBody>
      </p:sp>
      <p:graphicFrame>
        <p:nvGraphicFramePr>
          <p:cNvPr id="4" name="Table 3">
            <a:extLst>
              <a:ext uri="{FF2B5EF4-FFF2-40B4-BE49-F238E27FC236}">
                <a16:creationId xmlns:a16="http://schemas.microsoft.com/office/drawing/2014/main" id="{452B2B9E-C9F8-4B44-A65A-43476DC07491}"/>
              </a:ext>
            </a:extLst>
          </p:cNvPr>
          <p:cNvGraphicFramePr>
            <a:graphicFrameLocks noGrp="1"/>
          </p:cNvGraphicFramePr>
          <p:nvPr>
            <p:extLst>
              <p:ext uri="{D42A27DB-BD31-4B8C-83A1-F6EECF244321}">
                <p14:modId xmlns:p14="http://schemas.microsoft.com/office/powerpoint/2010/main" val="3206830578"/>
              </p:ext>
            </p:extLst>
          </p:nvPr>
        </p:nvGraphicFramePr>
        <p:xfrm>
          <a:off x="3926883" y="1013159"/>
          <a:ext cx="3955879" cy="1240150"/>
        </p:xfrm>
        <a:graphic>
          <a:graphicData uri="http://schemas.openxmlformats.org/drawingml/2006/table">
            <a:tbl>
              <a:tblPr firstRow="1" firstCol="1" bandRow="1">
                <a:tableStyleId>{5C22544A-7EE6-4342-B048-85BDC9FD1C3A}</a:tableStyleId>
              </a:tblPr>
              <a:tblGrid>
                <a:gridCol w="2255716">
                  <a:extLst>
                    <a:ext uri="{9D8B030D-6E8A-4147-A177-3AD203B41FA5}">
                      <a16:colId xmlns:a16="http://schemas.microsoft.com/office/drawing/2014/main" val="2838298207"/>
                    </a:ext>
                  </a:extLst>
                </a:gridCol>
                <a:gridCol w="804618">
                  <a:extLst>
                    <a:ext uri="{9D8B030D-6E8A-4147-A177-3AD203B41FA5}">
                      <a16:colId xmlns:a16="http://schemas.microsoft.com/office/drawing/2014/main" val="3537244818"/>
                    </a:ext>
                  </a:extLst>
                </a:gridCol>
                <a:gridCol w="895545">
                  <a:extLst>
                    <a:ext uri="{9D8B030D-6E8A-4147-A177-3AD203B41FA5}">
                      <a16:colId xmlns:a16="http://schemas.microsoft.com/office/drawing/2014/main" val="1985817252"/>
                    </a:ext>
                  </a:extLst>
                </a:gridCol>
              </a:tblGrid>
              <a:tr h="432760">
                <a:tc>
                  <a:txBody>
                    <a:bodyPr/>
                    <a:lstStyle/>
                    <a:p>
                      <a:pPr marL="0" marR="0">
                        <a:lnSpc>
                          <a:spcPct val="107000"/>
                        </a:lnSpc>
                        <a:spcBef>
                          <a:spcPts val="0"/>
                        </a:spcBef>
                        <a:spcAft>
                          <a:spcPts val="0"/>
                        </a:spcAft>
                      </a:pPr>
                      <a:r>
                        <a:rPr lang="en-US" sz="1100" dirty="0">
                          <a:effectLst/>
                        </a:rPr>
                        <a:t>MODEL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TRAINING ACCURACY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TESTING ACCURACY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8111554"/>
                  </a:ext>
                </a:extLst>
              </a:tr>
              <a:tr h="269130">
                <a:tc>
                  <a:txBody>
                    <a:bodyPr/>
                    <a:lstStyle/>
                    <a:p>
                      <a:pPr marL="0" marR="0">
                        <a:lnSpc>
                          <a:spcPct val="107000"/>
                        </a:lnSpc>
                        <a:spcBef>
                          <a:spcPts val="0"/>
                        </a:spcBef>
                        <a:spcAft>
                          <a:spcPts val="0"/>
                        </a:spcAft>
                      </a:pPr>
                      <a:r>
                        <a:rPr lang="en-US" sz="1100" dirty="0">
                          <a:effectLst/>
                        </a:rPr>
                        <a:t> K Nearest Neighbors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0.82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1057181"/>
                  </a:ext>
                </a:extLst>
              </a:tr>
              <a:tr h="269130">
                <a:tc>
                  <a:txBody>
                    <a:bodyPr/>
                    <a:lstStyle/>
                    <a:p>
                      <a:pPr marL="0" marR="0">
                        <a:lnSpc>
                          <a:spcPct val="107000"/>
                        </a:lnSpc>
                        <a:spcBef>
                          <a:spcPts val="0"/>
                        </a:spcBef>
                        <a:spcAft>
                          <a:spcPts val="0"/>
                        </a:spcAft>
                      </a:pPr>
                      <a:r>
                        <a:rPr lang="en-US" sz="1100" dirty="0">
                          <a:effectLst/>
                        </a:rPr>
                        <a:t>SVM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9508394"/>
                  </a:ext>
                </a:extLst>
              </a:tr>
              <a:tr h="269130">
                <a:tc>
                  <a:txBody>
                    <a:bodyPr/>
                    <a:lstStyle/>
                    <a:p>
                      <a:pPr marL="0" marR="0">
                        <a:lnSpc>
                          <a:spcPct val="107000"/>
                        </a:lnSpc>
                        <a:spcBef>
                          <a:spcPts val="0"/>
                        </a:spcBef>
                        <a:spcAft>
                          <a:spcPts val="0"/>
                        </a:spcAft>
                      </a:pPr>
                      <a:r>
                        <a:rPr lang="en-US" sz="1100" dirty="0">
                          <a:effectLst/>
                        </a:rPr>
                        <a:t> NN -Multilayer Perceptron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a:effectLst/>
                        </a:rPr>
                        <a:t>0.85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dirty="0">
                          <a:effectLst/>
                        </a:rPr>
                        <a:t>0.85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0802257"/>
                  </a:ext>
                </a:extLst>
              </a:tr>
            </a:tbl>
          </a:graphicData>
        </a:graphic>
      </p:graphicFrame>
      <p:pic>
        <p:nvPicPr>
          <p:cNvPr id="9" name="Picture 8">
            <a:extLst>
              <a:ext uri="{FF2B5EF4-FFF2-40B4-BE49-F238E27FC236}">
                <a16:creationId xmlns:a16="http://schemas.microsoft.com/office/drawing/2014/main" id="{2BDD5B9E-5A80-4B7A-8F89-55D454BDD9AE}"/>
              </a:ext>
            </a:extLst>
          </p:cNvPr>
          <p:cNvPicPr>
            <a:picLocks noChangeAspect="1"/>
          </p:cNvPicPr>
          <p:nvPr/>
        </p:nvPicPr>
        <p:blipFill rotWithShape="1">
          <a:blip r:embed="rId3"/>
          <a:srcRect t="34756" r="5790"/>
          <a:stretch/>
        </p:blipFill>
        <p:spPr>
          <a:xfrm>
            <a:off x="112565" y="3501508"/>
            <a:ext cx="3535307" cy="1920005"/>
          </a:xfrm>
          <a:prstGeom prst="rect">
            <a:avLst/>
          </a:prstGeom>
        </p:spPr>
      </p:pic>
      <p:pic>
        <p:nvPicPr>
          <p:cNvPr id="11" name="Picture 10">
            <a:extLst>
              <a:ext uri="{FF2B5EF4-FFF2-40B4-BE49-F238E27FC236}">
                <a16:creationId xmlns:a16="http://schemas.microsoft.com/office/drawing/2014/main" id="{C93ED76F-575E-47A0-B75C-135FDAD3D1F2}"/>
              </a:ext>
            </a:extLst>
          </p:cNvPr>
          <p:cNvPicPr>
            <a:picLocks noChangeAspect="1"/>
          </p:cNvPicPr>
          <p:nvPr/>
        </p:nvPicPr>
        <p:blipFill rotWithShape="1">
          <a:blip r:embed="rId4"/>
          <a:srcRect t="41624" r="4288"/>
          <a:stretch/>
        </p:blipFill>
        <p:spPr>
          <a:xfrm>
            <a:off x="4215992" y="3496888"/>
            <a:ext cx="3760015" cy="1924624"/>
          </a:xfrm>
          <a:prstGeom prst="rect">
            <a:avLst/>
          </a:prstGeom>
        </p:spPr>
      </p:pic>
      <p:pic>
        <p:nvPicPr>
          <p:cNvPr id="14" name="Picture 13">
            <a:extLst>
              <a:ext uri="{FF2B5EF4-FFF2-40B4-BE49-F238E27FC236}">
                <a16:creationId xmlns:a16="http://schemas.microsoft.com/office/drawing/2014/main" id="{CFAB1C03-3979-4237-886B-093B86FB2CE2}"/>
              </a:ext>
            </a:extLst>
          </p:cNvPr>
          <p:cNvPicPr>
            <a:picLocks noChangeAspect="1"/>
          </p:cNvPicPr>
          <p:nvPr/>
        </p:nvPicPr>
        <p:blipFill rotWithShape="1">
          <a:blip r:embed="rId5"/>
          <a:srcRect l="-1" t="39074" r="1727"/>
          <a:stretch/>
        </p:blipFill>
        <p:spPr>
          <a:xfrm>
            <a:off x="8221917" y="3521413"/>
            <a:ext cx="3817226" cy="1900099"/>
          </a:xfrm>
          <a:prstGeom prst="rect">
            <a:avLst/>
          </a:prstGeom>
        </p:spPr>
      </p:pic>
      <p:pic>
        <p:nvPicPr>
          <p:cNvPr id="16" name="Picture 15">
            <a:extLst>
              <a:ext uri="{FF2B5EF4-FFF2-40B4-BE49-F238E27FC236}">
                <a16:creationId xmlns:a16="http://schemas.microsoft.com/office/drawing/2014/main" id="{7795B966-B5C3-4F41-AD2C-8EE41858D486}"/>
              </a:ext>
            </a:extLst>
          </p:cNvPr>
          <p:cNvPicPr>
            <a:picLocks noChangeAspect="1"/>
          </p:cNvPicPr>
          <p:nvPr/>
        </p:nvPicPr>
        <p:blipFill rotWithShape="1">
          <a:blip r:embed="rId5"/>
          <a:srcRect r="4373" b="65684"/>
          <a:stretch/>
        </p:blipFill>
        <p:spPr>
          <a:xfrm>
            <a:off x="8155690" y="985205"/>
            <a:ext cx="3844045" cy="1107546"/>
          </a:xfrm>
          <a:prstGeom prst="rect">
            <a:avLst/>
          </a:prstGeom>
        </p:spPr>
      </p:pic>
      <p:sp>
        <p:nvSpPr>
          <p:cNvPr id="17" name="TextBox 16">
            <a:extLst>
              <a:ext uri="{FF2B5EF4-FFF2-40B4-BE49-F238E27FC236}">
                <a16:creationId xmlns:a16="http://schemas.microsoft.com/office/drawing/2014/main" id="{C3D24179-CA6C-4A1B-9DE9-F21BA43B99D6}"/>
              </a:ext>
            </a:extLst>
          </p:cNvPr>
          <p:cNvSpPr txBox="1"/>
          <p:nvPr/>
        </p:nvSpPr>
        <p:spPr>
          <a:xfrm>
            <a:off x="3294491" y="5521675"/>
            <a:ext cx="6020110" cy="646331"/>
          </a:xfrm>
          <a:prstGeom prst="rect">
            <a:avLst/>
          </a:prstGeom>
          <a:noFill/>
        </p:spPr>
        <p:txBody>
          <a:bodyPr wrap="none" rtlCol="0">
            <a:spAutoFit/>
          </a:bodyPr>
          <a:lstStyle/>
          <a:p>
            <a:pPr algn="l"/>
            <a:r>
              <a:rPr lang="en-US" sz="1800" b="0" i="0" u="none" strike="noStrike" baseline="0" dirty="0">
                <a:latin typeface="Calibri" panose="020F0502020204030204" pitchFamily="34" charset="0"/>
              </a:rPr>
              <a:t>KNN gives us a balanced classification accuracy, for instance it</a:t>
            </a:r>
          </a:p>
          <a:p>
            <a:pPr algn="l"/>
            <a:r>
              <a:rPr lang="en-US" sz="1800" b="0" i="0" u="none" strike="noStrike" baseline="0" dirty="0">
                <a:latin typeface="Calibri" panose="020F0502020204030204" pitchFamily="34" charset="0"/>
              </a:rPr>
              <a:t>predicts class FQ=3 more accurately than other two classifiers</a:t>
            </a:r>
            <a:r>
              <a:rPr lang="en-US" sz="1800" b="1" i="0" u="none" strike="noStrike" baseline="0" dirty="0">
                <a:latin typeface="Calibri-Bold"/>
              </a:rPr>
              <a:t>.</a:t>
            </a:r>
            <a:endParaRPr lang="en-US" dirty="0"/>
          </a:p>
        </p:txBody>
      </p:sp>
      <p:cxnSp>
        <p:nvCxnSpPr>
          <p:cNvPr id="19" name="Straight Arrow Connector 18">
            <a:extLst>
              <a:ext uri="{FF2B5EF4-FFF2-40B4-BE49-F238E27FC236}">
                <a16:creationId xmlns:a16="http://schemas.microsoft.com/office/drawing/2014/main" id="{3797827B-57D4-4782-B726-38AB4DDA27FB}"/>
              </a:ext>
            </a:extLst>
          </p:cNvPr>
          <p:cNvCxnSpPr>
            <a:cxnSpLocks/>
          </p:cNvCxnSpPr>
          <p:nvPr/>
        </p:nvCxnSpPr>
        <p:spPr>
          <a:xfrm flipH="1">
            <a:off x="1880218" y="2253309"/>
            <a:ext cx="2046667" cy="67048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2E71AF5-7EF9-41C0-81C9-EA270FACB019}"/>
              </a:ext>
            </a:extLst>
          </p:cNvPr>
          <p:cNvCxnSpPr>
            <a:cxnSpLocks/>
          </p:cNvCxnSpPr>
          <p:nvPr/>
        </p:nvCxnSpPr>
        <p:spPr>
          <a:xfrm flipH="1">
            <a:off x="5695534" y="2228784"/>
            <a:ext cx="14596" cy="8490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7431C06-1168-4CCE-A6DB-6282C3A24D35}"/>
              </a:ext>
            </a:extLst>
          </p:cNvPr>
          <p:cNvCxnSpPr>
            <a:cxnSpLocks/>
          </p:cNvCxnSpPr>
          <p:nvPr/>
        </p:nvCxnSpPr>
        <p:spPr>
          <a:xfrm>
            <a:off x="7493379" y="2317464"/>
            <a:ext cx="1821222" cy="70772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9DEC0A9-D080-4947-A026-D13BF09BD53E}"/>
              </a:ext>
            </a:extLst>
          </p:cNvPr>
          <p:cNvSpPr txBox="1"/>
          <p:nvPr/>
        </p:nvSpPr>
        <p:spPr>
          <a:xfrm>
            <a:off x="1628975" y="3059668"/>
            <a:ext cx="629531" cy="369332"/>
          </a:xfrm>
          <a:prstGeom prst="rect">
            <a:avLst/>
          </a:prstGeom>
          <a:noFill/>
        </p:spPr>
        <p:txBody>
          <a:bodyPr wrap="none" rtlCol="0">
            <a:spAutoFit/>
          </a:bodyPr>
          <a:lstStyle/>
          <a:p>
            <a:pPr algn="l"/>
            <a:r>
              <a:rPr lang="en-US" sz="1800" b="1" i="0" u="none" strike="noStrike" baseline="0" dirty="0">
                <a:latin typeface="Calibri" panose="020F0502020204030204" pitchFamily="34" charset="0"/>
              </a:rPr>
              <a:t>SVM</a:t>
            </a:r>
            <a:endParaRPr lang="en-US" b="1" dirty="0"/>
          </a:p>
        </p:txBody>
      </p:sp>
      <p:sp>
        <p:nvSpPr>
          <p:cNvPr id="29" name="TextBox 28">
            <a:extLst>
              <a:ext uri="{FF2B5EF4-FFF2-40B4-BE49-F238E27FC236}">
                <a16:creationId xmlns:a16="http://schemas.microsoft.com/office/drawing/2014/main" id="{72230F49-0C49-49D7-A64E-FBBD77B82E9F}"/>
              </a:ext>
            </a:extLst>
          </p:cNvPr>
          <p:cNvSpPr txBox="1"/>
          <p:nvPr/>
        </p:nvSpPr>
        <p:spPr>
          <a:xfrm>
            <a:off x="5390173" y="3025189"/>
            <a:ext cx="607859" cy="369332"/>
          </a:xfrm>
          <a:prstGeom prst="rect">
            <a:avLst/>
          </a:prstGeom>
          <a:noFill/>
        </p:spPr>
        <p:txBody>
          <a:bodyPr wrap="none" rtlCol="0">
            <a:spAutoFit/>
          </a:bodyPr>
          <a:lstStyle/>
          <a:p>
            <a:pPr algn="l"/>
            <a:r>
              <a:rPr lang="en-US" sz="1800" b="1" i="0" u="none" strike="noStrike" baseline="0" dirty="0">
                <a:latin typeface="Calibri" panose="020F0502020204030204" pitchFamily="34" charset="0"/>
              </a:rPr>
              <a:t>MLP</a:t>
            </a:r>
            <a:endParaRPr lang="en-US" b="1" dirty="0"/>
          </a:p>
        </p:txBody>
      </p:sp>
      <p:sp>
        <p:nvSpPr>
          <p:cNvPr id="30" name="TextBox 29">
            <a:extLst>
              <a:ext uri="{FF2B5EF4-FFF2-40B4-BE49-F238E27FC236}">
                <a16:creationId xmlns:a16="http://schemas.microsoft.com/office/drawing/2014/main" id="{D794E4B4-7C50-45FA-B083-5DA79D0A65F8}"/>
              </a:ext>
            </a:extLst>
          </p:cNvPr>
          <p:cNvSpPr txBox="1"/>
          <p:nvPr/>
        </p:nvSpPr>
        <p:spPr>
          <a:xfrm>
            <a:off x="9129699" y="3086698"/>
            <a:ext cx="615874" cy="369332"/>
          </a:xfrm>
          <a:prstGeom prst="rect">
            <a:avLst/>
          </a:prstGeom>
          <a:noFill/>
        </p:spPr>
        <p:txBody>
          <a:bodyPr wrap="none" rtlCol="0">
            <a:spAutoFit/>
          </a:bodyPr>
          <a:lstStyle/>
          <a:p>
            <a:pPr algn="l"/>
            <a:r>
              <a:rPr lang="en-US" sz="1800" b="1" i="0" u="none" strike="noStrike" baseline="0" dirty="0">
                <a:latin typeface="Calibri" panose="020F0502020204030204" pitchFamily="34" charset="0"/>
              </a:rPr>
              <a:t>KNN</a:t>
            </a:r>
            <a:endParaRPr lang="en-US" b="1" dirty="0"/>
          </a:p>
        </p:txBody>
      </p:sp>
      <p:sp>
        <p:nvSpPr>
          <p:cNvPr id="18" name="Title 1"/>
          <p:cNvSpPr txBox="1">
            <a:spLocks/>
          </p:cNvSpPr>
          <p:nvPr/>
        </p:nvSpPr>
        <p:spPr>
          <a:xfrm>
            <a:off x="838200" y="171319"/>
            <a:ext cx="3837904" cy="749731"/>
          </a:xfrm>
          <a:prstGeom prst="rect">
            <a:avLst/>
          </a:prstGeom>
          <a:solidFill>
            <a:srgbClr val="FFC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MODEL BUILDING:</a:t>
            </a:r>
            <a:endParaRPr lang="en-US" sz="3600" b="1" dirty="0"/>
          </a:p>
        </p:txBody>
      </p:sp>
    </p:spTree>
    <p:extLst>
      <p:ext uri="{BB962C8B-B14F-4D97-AF65-F5344CB8AC3E}">
        <p14:creationId xmlns:p14="http://schemas.microsoft.com/office/powerpoint/2010/main" val="1258598702"/>
      </p:ext>
    </p:extLst>
  </p:cSld>
  <p:clrMapOvr>
    <a:masterClrMapping/>
  </p:clrMapOvr>
  <mc:AlternateContent xmlns:mc="http://schemas.openxmlformats.org/markup-compatibility/2006" xmlns:p14="http://schemas.microsoft.com/office/powerpoint/2010/main">
    <mc:Choice Requires="p14">
      <p:transition spd="slow" p14:dur="2000" advTm="7260"/>
    </mc:Choice>
    <mc:Fallback xmlns="">
      <p:transition spd="slow" advTm="726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1046</Words>
  <Application>Microsoft Office PowerPoint</Application>
  <PresentationFormat>Widescreen</PresentationFormat>
  <Paragraphs>192</Paragraphs>
  <Slides>15</Slides>
  <Notes>6</Notes>
  <HiddenSlides>0</HiddenSlides>
  <MMClips>2</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Vehicular Queue Length Classification  from High Resolution Stop Bar Detection Data ----------------------------------- CSC5800 – Class Project  Fall 2020 ----------------------------------- Rajratna Patil      &amp;       Tony Geara</vt:lpstr>
      <vt:lpstr>Introduction</vt:lpstr>
      <vt:lpstr>ATSPM Infrastructure</vt:lpstr>
      <vt:lpstr>PowerPoint Presentation</vt:lpstr>
      <vt:lpstr>PowerPoint Presentation</vt:lpstr>
      <vt:lpstr>PowerPoint Presentation</vt:lpstr>
      <vt:lpstr>PowerPoint Presentation</vt:lpstr>
      <vt:lpstr>MODEL BUILDING:</vt:lpstr>
      <vt:lpstr>PowerPoint Presentation</vt:lpstr>
      <vt:lpstr>MODEL BUILDING: WINNER MODEL</vt:lpstr>
      <vt:lpstr>KNN : Choosing K</vt:lpstr>
      <vt:lpstr>ROC Curve: LQ=2 vs FQ=3 </vt:lpstr>
      <vt:lpstr>Classification Boundary</vt:lpstr>
      <vt:lpstr>CONCLUSION</vt:lpstr>
      <vt:lpstr>Model Analysis – 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 6720 Engineering Risk and Decision Analysis Fall 2020</dc:title>
  <dc:creator>Rajratna Patil</dc:creator>
  <cp:lastModifiedBy>Tony Geara</cp:lastModifiedBy>
  <cp:revision>38</cp:revision>
  <dcterms:created xsi:type="dcterms:W3CDTF">2020-12-21T18:45:32Z</dcterms:created>
  <dcterms:modified xsi:type="dcterms:W3CDTF">2021-03-17T10:09:14Z</dcterms:modified>
</cp:coreProperties>
</file>